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sldIdLst>
    <p:sldId id="257" r:id="rId2"/>
    <p:sldId id="258" r:id="rId3"/>
    <p:sldId id="303" r:id="rId4"/>
    <p:sldId id="304" r:id="rId5"/>
    <p:sldId id="305" r:id="rId6"/>
    <p:sldId id="306" r:id="rId7"/>
    <p:sldId id="302" r:id="rId8"/>
    <p:sldId id="280" r:id="rId9"/>
    <p:sldId id="260" r:id="rId10"/>
    <p:sldId id="259" r:id="rId11"/>
    <p:sldId id="265" r:id="rId12"/>
    <p:sldId id="287" r:id="rId13"/>
    <p:sldId id="281" r:id="rId14"/>
    <p:sldId id="282" r:id="rId15"/>
    <p:sldId id="283" r:id="rId16"/>
    <p:sldId id="267" r:id="rId17"/>
    <p:sldId id="284" r:id="rId18"/>
    <p:sldId id="285" r:id="rId19"/>
    <p:sldId id="286" r:id="rId20"/>
    <p:sldId id="289" r:id="rId21"/>
    <p:sldId id="290" r:id="rId22"/>
    <p:sldId id="291" r:id="rId23"/>
    <p:sldId id="292" r:id="rId24"/>
    <p:sldId id="301" r:id="rId25"/>
    <p:sldId id="266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7" r:id="rId34"/>
    <p:sldId id="279" r:id="rId35"/>
    <p:sldId id="293" r:id="rId36"/>
    <p:sldId id="294" r:id="rId37"/>
    <p:sldId id="296" r:id="rId38"/>
    <p:sldId id="297" r:id="rId39"/>
    <p:sldId id="299" r:id="rId40"/>
    <p:sldId id="295" r:id="rId41"/>
    <p:sldId id="298" r:id="rId42"/>
    <p:sldId id="30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44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070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36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7372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810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30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319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561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82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2010 год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Каф. ПК.ВОП ашИУВ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7AD75-7BB3-4EB4-8578-28C28D2E4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744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1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894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754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14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07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37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0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16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10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188640"/>
            <a:ext cx="9144001" cy="13414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/>
              <a:t>Ташкентская Медицинская Академия</a:t>
            </a:r>
            <a:br>
              <a:rPr lang="ru-RU" sz="2800" b="1" dirty="0"/>
            </a:br>
            <a:r>
              <a:rPr lang="ru-RU" sz="2800" b="1"/>
              <a:t>Кафедра </a:t>
            </a:r>
            <a:r>
              <a:rPr lang="ru-RU" sz="2800" b="1" smtClean="0"/>
              <a:t>ОФТАЛЬМОЛОГИИ</a:t>
            </a:r>
            <a:endParaRPr lang="ru-RU" sz="2800" b="1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1" y="1052736"/>
            <a:ext cx="9144001" cy="4392612"/>
          </a:xfrm>
        </p:spPr>
        <p:txBody>
          <a:bodyPr>
            <a:normAutofit lnSpcReduction="10000"/>
          </a:bodyPr>
          <a:lstStyle/>
          <a:p>
            <a:pPr marL="36513">
              <a:spcBef>
                <a:spcPct val="0"/>
              </a:spcBef>
            </a:pPr>
            <a:endParaRPr lang="en-US" b="1" i="1" dirty="0" smtClean="0">
              <a:solidFill>
                <a:schemeClr val="tx1"/>
              </a:solidFill>
            </a:endParaRPr>
          </a:p>
          <a:p>
            <a:pPr marL="36513">
              <a:spcBef>
                <a:spcPct val="0"/>
              </a:spcBef>
            </a:pPr>
            <a:endParaRPr lang="en-US" b="1" i="1" dirty="0">
              <a:solidFill>
                <a:schemeClr val="tx1"/>
              </a:solidFill>
            </a:endParaRPr>
          </a:p>
          <a:p>
            <a:pPr marL="36513">
              <a:spcBef>
                <a:spcPct val="0"/>
              </a:spcBef>
            </a:pPr>
            <a:r>
              <a:rPr lang="ru-RU" b="1" i="1" dirty="0" smtClean="0">
                <a:solidFill>
                  <a:schemeClr val="tx1"/>
                </a:solidFill>
              </a:rPr>
              <a:t>Лекция на тему:</a:t>
            </a:r>
          </a:p>
          <a:p>
            <a:pPr marL="36513">
              <a:spcBef>
                <a:spcPct val="0"/>
              </a:spcBef>
            </a:pPr>
            <a:endParaRPr lang="ru-RU" b="1" i="1" dirty="0" smtClean="0">
              <a:solidFill>
                <a:schemeClr val="hlink"/>
              </a:solidFill>
            </a:endParaRPr>
          </a:p>
          <a:p>
            <a:pPr marL="36513">
              <a:spcBef>
                <a:spcPct val="0"/>
              </a:spcBef>
            </a:pPr>
            <a:r>
              <a:rPr lang="ru-RU" sz="5600" b="1" i="1" dirty="0" smtClean="0">
                <a:solidFill>
                  <a:schemeClr val="tx2"/>
                </a:solidFill>
              </a:rPr>
              <a:t>«Воспалительные заболевания глаз»</a:t>
            </a:r>
          </a:p>
          <a:p>
            <a:pPr marL="36513">
              <a:spcBef>
                <a:spcPct val="0"/>
              </a:spcBef>
            </a:pPr>
            <a:r>
              <a:rPr lang="en-US" sz="3600" b="1" i="1" dirty="0">
                <a:solidFill>
                  <a:srgbClr val="FF0000"/>
                </a:solidFill>
              </a:rPr>
              <a:t>Inflammatory diseases of the </a:t>
            </a:r>
            <a:r>
              <a:rPr lang="en-US" sz="3600" b="1" i="1" dirty="0" smtClean="0">
                <a:solidFill>
                  <a:srgbClr val="FF0000"/>
                </a:solidFill>
              </a:rPr>
              <a:t>eye</a:t>
            </a:r>
            <a:endParaRPr lang="ru-RU" sz="3600" b="1" i="1" dirty="0" smtClean="0">
              <a:solidFill>
                <a:srgbClr val="FF0000"/>
              </a:solidFill>
            </a:endParaRPr>
          </a:p>
          <a:p>
            <a:pPr marL="36513">
              <a:spcBef>
                <a:spcPct val="0"/>
              </a:spcBef>
            </a:pPr>
            <a:endParaRPr lang="ru-RU" sz="2800" b="1" i="1" dirty="0" smtClean="0">
              <a:solidFill>
                <a:schemeClr val="hlink"/>
              </a:solidFill>
            </a:endParaRPr>
          </a:p>
          <a:p>
            <a:pPr marL="36513">
              <a:spcBef>
                <a:spcPct val="0"/>
              </a:spcBef>
            </a:pPr>
            <a:endParaRPr lang="ru-RU" sz="2800" b="1" i="1" dirty="0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64958" y="117756"/>
            <a:ext cx="4464496" cy="101412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800" b="1" i="1" dirty="0" smtClean="0">
                <a:latin typeface="Arial" charset="0"/>
              </a:rPr>
              <a:t/>
            </a:r>
            <a:br>
              <a:rPr lang="ru-RU" sz="4800" b="1" i="1" dirty="0" smtClean="0">
                <a:latin typeface="Arial" charset="0"/>
              </a:rPr>
            </a:br>
            <a:r>
              <a:rPr lang="ru-RU" sz="4000" b="1" i="1" dirty="0" smtClean="0">
                <a:latin typeface="Arial" charset="0"/>
              </a:rPr>
              <a:t>Покраснение</a:t>
            </a:r>
            <a:r>
              <a:rPr lang="en-US" sz="4800" b="1" i="1" dirty="0" smtClean="0">
                <a:latin typeface="Arial" charset="0"/>
              </a:rPr>
              <a:t> </a:t>
            </a:r>
            <a:r>
              <a:rPr lang="ru-RU" sz="4800" b="1" i="1" dirty="0" smtClean="0">
                <a:latin typeface="Arial" charset="0"/>
              </a:rPr>
              <a:t> </a:t>
            </a:r>
            <a:r>
              <a:rPr lang="ru-RU" sz="4800" dirty="0" smtClean="0">
                <a:latin typeface="Arial" charset="0"/>
              </a:rPr>
              <a:t/>
            </a:r>
            <a:br>
              <a:rPr lang="ru-RU" sz="4800" dirty="0" smtClean="0">
                <a:latin typeface="Arial" charset="0"/>
              </a:rPr>
            </a:br>
            <a:endParaRPr lang="ru-RU" sz="4800" dirty="0" smtClean="0"/>
          </a:p>
        </p:txBody>
      </p:sp>
      <p:sp>
        <p:nvSpPr>
          <p:cNvPr id="7171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179512" y="1142984"/>
            <a:ext cx="4749678" cy="5454368"/>
          </a:xfrm>
        </p:spPr>
        <p:txBody>
          <a:bodyPr>
            <a:normAutofit fontScale="85000" lnSpcReduction="20000"/>
          </a:bodyPr>
          <a:lstStyle/>
          <a:p>
            <a:endParaRPr lang="ru-RU" sz="3000" b="1" dirty="0" smtClean="0">
              <a:latin typeface="Arial" charset="0"/>
            </a:endParaRPr>
          </a:p>
          <a:p>
            <a:r>
              <a:rPr lang="ru-RU" sz="3000" b="1" dirty="0" smtClean="0">
                <a:latin typeface="Arial" charset="0"/>
              </a:rPr>
              <a:t>Цилиарная инъекция</a:t>
            </a:r>
            <a:r>
              <a:rPr lang="en-US" sz="3000" b="1" dirty="0" smtClean="0">
                <a:latin typeface="Arial" charset="0"/>
              </a:rPr>
              <a:t> </a:t>
            </a:r>
            <a:r>
              <a:rPr lang="ru-RU" sz="3000" b="1" dirty="0" smtClean="0">
                <a:latin typeface="Arial" charset="0"/>
              </a:rPr>
              <a:t> </a:t>
            </a:r>
            <a:r>
              <a:rPr lang="ru-RU" sz="3000" dirty="0" smtClean="0">
                <a:latin typeface="Arial" charset="0"/>
              </a:rPr>
              <a:t> означает воспаление в пределах переднего отдела глаза (роговица, передняя камера, радужная оболочка и цилиарное тело).</a:t>
            </a:r>
            <a:endParaRPr lang="en-US" sz="3000" dirty="0" smtClean="0">
              <a:latin typeface="Arial" charset="0"/>
            </a:endParaRPr>
          </a:p>
          <a:p>
            <a:r>
              <a:rPr lang="en-US" sz="2100" dirty="0" err="1">
                <a:solidFill>
                  <a:srgbClr val="FF0000"/>
                </a:solidFill>
                <a:latin typeface="Arial" charset="0"/>
              </a:rPr>
              <a:t>Ciliary</a:t>
            </a:r>
            <a:r>
              <a:rPr lang="en-US" sz="2100" dirty="0">
                <a:solidFill>
                  <a:srgbClr val="FF0000"/>
                </a:solidFill>
                <a:latin typeface="Arial" charset="0"/>
              </a:rPr>
              <a:t> injection means inflammation within the anterior division (cornea, anterior chamber, iris and </a:t>
            </a:r>
            <a:r>
              <a:rPr lang="en-US" sz="2100" dirty="0" err="1">
                <a:solidFill>
                  <a:srgbClr val="FF0000"/>
                </a:solidFill>
                <a:latin typeface="Arial" charset="0"/>
              </a:rPr>
              <a:t>ciliary</a:t>
            </a:r>
            <a:r>
              <a:rPr lang="en-US" sz="2100" dirty="0">
                <a:solidFill>
                  <a:srgbClr val="FF0000"/>
                </a:solidFill>
                <a:latin typeface="Arial" charset="0"/>
              </a:rPr>
              <a:t> body).</a:t>
            </a:r>
            <a:endParaRPr lang="ru-RU" sz="2100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7570" y="1988840"/>
            <a:ext cx="4000528" cy="322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699792" y="179341"/>
            <a:ext cx="4246708" cy="9382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i="1" dirty="0" smtClean="0">
                <a:latin typeface="Arial" charset="0"/>
              </a:rPr>
              <a:t>Покраснение</a:t>
            </a:r>
            <a:endParaRPr lang="ru-RU" dirty="0" smtClean="0"/>
          </a:p>
        </p:txBody>
      </p:sp>
      <p:sp>
        <p:nvSpPr>
          <p:cNvPr id="8195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267817" y="1609514"/>
            <a:ext cx="4863950" cy="4525963"/>
          </a:xfrm>
        </p:spPr>
        <p:txBody>
          <a:bodyPr>
            <a:normAutofit fontScale="85000" lnSpcReduction="10000"/>
          </a:bodyPr>
          <a:lstStyle/>
          <a:p>
            <a:r>
              <a:rPr lang="ru-RU" sz="3100" b="1" dirty="0" smtClean="0">
                <a:latin typeface="Arial" charset="0"/>
              </a:rPr>
              <a:t>Смешанная инъекция</a:t>
            </a:r>
            <a:r>
              <a:rPr lang="ru-RU" sz="3100" dirty="0" smtClean="0">
                <a:latin typeface="Arial" charset="0"/>
              </a:rPr>
              <a:t> характеризует воспаление глубоких оболочек глаза (сосудистый тракт)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Mixed injection is characterized by inflammation of deep eye membranes (vascular tract)</a:t>
            </a:r>
            <a:endParaRPr lang="ru-RU" sz="2400" dirty="0" smtClean="0">
              <a:solidFill>
                <a:srgbClr val="FF0000"/>
              </a:solidFill>
            </a:endParaRPr>
          </a:p>
        </p:txBody>
      </p:sp>
      <p:pic>
        <p:nvPicPr>
          <p:cNvPr id="7" name="Picture 7" descr="iridocyclit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016" y="1609514"/>
            <a:ext cx="4271962" cy="315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53121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Конъюнктивиты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dirty="0" smtClean="0"/>
              <a:t>Conjunctivitis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79512" y="1577584"/>
            <a:ext cx="4543428" cy="475775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3600" b="1" dirty="0" smtClean="0"/>
              <a:t> </a:t>
            </a:r>
            <a:r>
              <a:rPr lang="en-US" sz="3600" b="1" dirty="0" smtClean="0"/>
              <a:t> </a:t>
            </a:r>
            <a:r>
              <a:rPr lang="ru-RU" sz="3600" b="1" dirty="0" smtClean="0"/>
              <a:t>Воспалительные заболевания конъюнктивы век и глазного яблока</a:t>
            </a:r>
            <a:endParaRPr lang="en-US" sz="3600" b="1" dirty="0" smtClean="0"/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Inflammatory </a:t>
            </a:r>
            <a:r>
              <a:rPr lang="en-US" sz="2400" b="1" dirty="0">
                <a:solidFill>
                  <a:srgbClr val="FF0000"/>
                </a:solidFill>
              </a:rPr>
              <a:t>diseases of the conjunctiva of the eyelids and the eyeball.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36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714488"/>
            <a:ext cx="3786214" cy="293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4" name="Rectangle 4"/>
          <p:cNvSpPr>
            <a:spLocks noGrp="1" noChangeArrowheads="1"/>
          </p:cNvSpPr>
          <p:nvPr>
            <p:ph type="title"/>
          </p:nvPr>
        </p:nvSpPr>
        <p:spPr>
          <a:xfrm>
            <a:off x="434102" y="39619"/>
            <a:ext cx="8612638" cy="15884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Бактериальный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конъюнктивит</a:t>
            </a: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Bacterial conjunctivitis</a:t>
            </a:r>
            <a:endParaRPr 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 bwMode="auto">
          <a:xfrm>
            <a:off x="434102" y="1511376"/>
            <a:ext cx="4059675" cy="299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39" name="Rectangle 6"/>
          <p:cNvSpPr>
            <a:spLocks noGrp="1" noChangeArrowheads="1"/>
          </p:cNvSpPr>
          <p:nvPr>
            <p:ph sz="quarter" idx="14"/>
          </p:nvPr>
        </p:nvSpPr>
        <p:spPr>
          <a:xfrm>
            <a:off x="271734" y="5266509"/>
            <a:ext cx="8635457" cy="1428736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buNone/>
            </a:pPr>
            <a:r>
              <a:rPr lang="ru-RU" sz="2400" b="1" dirty="0" smtClean="0">
                <a:latin typeface="Arial" charset="0"/>
              </a:rPr>
              <a:t>     Помните, что гнойное отделяемое обычно является признаком бактериальной инфекции.</a:t>
            </a:r>
            <a:endParaRPr lang="en-US" sz="2400" b="1" dirty="0" smtClean="0">
              <a:latin typeface="Arial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sz="2100" b="1" dirty="0" smtClean="0">
                <a:solidFill>
                  <a:srgbClr val="FF0000"/>
                </a:solidFill>
                <a:latin typeface="Arial" charset="0"/>
              </a:rPr>
              <a:t>      Remember </a:t>
            </a:r>
            <a:r>
              <a:rPr lang="en-US" sz="2100" b="1" dirty="0">
                <a:solidFill>
                  <a:srgbClr val="FF0000"/>
                </a:solidFill>
                <a:latin typeface="Arial" charset="0"/>
              </a:rPr>
              <a:t>that the purulent discharge is usually a sign of a bacterial infection.</a:t>
            </a:r>
            <a:r>
              <a:rPr lang="ru-RU" sz="2100" b="1" dirty="0" smtClean="0">
                <a:solidFill>
                  <a:srgbClr val="FF0000"/>
                </a:solidFill>
                <a:latin typeface="Arial" charset="0"/>
              </a:rPr>
              <a:t>  </a:t>
            </a:r>
            <a:r>
              <a:rPr lang="ru-RU" sz="2100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sz="16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049" y="1511376"/>
            <a:ext cx="414814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Вирусный конъюнктивит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Viral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conjunctivitis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71472" y="5715016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 descr="cn-04-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91925" y="1193249"/>
            <a:ext cx="5588694" cy="4046985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8350" y="5464987"/>
            <a:ext cx="87129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Сопровождается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с общими вирусными заболеваниями и характеризуется появлением фолликул на конъюнктиве век</a:t>
            </a:r>
            <a:endParaRPr kumimoji="0" lang="en-US" sz="24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Accompanied with common viral illness and is characterized by the appearance of follicles in the conjunctiva of the eyelids.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Аллергический конъюнктивит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2800" b="1" dirty="0">
                <a:solidFill>
                  <a:srgbClr val="FF0000"/>
                </a:solidFill>
              </a:rPr>
              <a:t>Allergic conjunctivitis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5194" y="1187624"/>
            <a:ext cx="421484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 bwMode="auto">
          <a:xfrm>
            <a:off x="4672042" y="1187624"/>
            <a:ext cx="41467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88724" y="5210944"/>
            <a:ext cx="8755276" cy="1389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Сопровождается сильным зудом и появлением сосочков на конъюнктиве верхнего века «булыжная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мостовая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0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It is accompanied by severe itching and inflammation of the papillae on the conjunctiva of the upper eyelid "cobblestones".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1" y="171703"/>
            <a:ext cx="7773338" cy="1596177"/>
          </a:xfrm>
        </p:spPr>
        <p:txBody>
          <a:bodyPr>
            <a:normAutofit/>
          </a:bodyPr>
          <a:lstStyle/>
          <a:p>
            <a:r>
              <a:rPr lang="ru-RU" dirty="0" smtClean="0"/>
              <a:t>Анатомия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Anatomy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8852" name="Picture 4" descr="File0131"/>
          <p:cNvPicPr>
            <a:picLocks noChangeAspect="1" noChangeArrowheads="1"/>
          </p:cNvPicPr>
          <p:nvPr/>
        </p:nvPicPr>
        <p:blipFill>
          <a:blip r:embed="rId2" cstate="print"/>
          <a:srcRect b="18127"/>
          <a:stretch>
            <a:fillRect/>
          </a:stretch>
        </p:blipFill>
        <p:spPr bwMode="auto">
          <a:xfrm>
            <a:off x="1259632" y="1484784"/>
            <a:ext cx="6237684" cy="5041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132" y="20464"/>
            <a:ext cx="7773338" cy="1596177"/>
          </a:xfrm>
        </p:spPr>
        <p:txBody>
          <a:bodyPr>
            <a:normAutofit/>
          </a:bodyPr>
          <a:lstStyle/>
          <a:p>
            <a:r>
              <a:rPr lang="ru-RU" dirty="0" smtClean="0"/>
              <a:t>Строение роговицы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>
                <a:solidFill>
                  <a:srgbClr val="FF0000"/>
                </a:solidFill>
              </a:rPr>
              <a:t>The structure of the cornea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 bwMode="auto">
          <a:xfrm>
            <a:off x="1821481" y="1613193"/>
            <a:ext cx="5760640" cy="46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88337"/>
            <a:ext cx="7775101" cy="123001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Свойства и функции роговицы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Features and functions of the </a:t>
            </a:r>
            <a:r>
              <a:rPr lang="en-US" sz="2800" dirty="0" smtClean="0">
                <a:solidFill>
                  <a:srgbClr val="FF0000"/>
                </a:solidFill>
              </a:rPr>
              <a:t>cornea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3773" y="1309972"/>
            <a:ext cx="4104456" cy="4525963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Сферичность</a:t>
            </a:r>
            <a:r>
              <a:rPr lang="en-US" sz="1800" dirty="0" smtClean="0"/>
              <a:t>*</a:t>
            </a:r>
            <a:r>
              <a:rPr lang="en-US" sz="1800" dirty="0" err="1" smtClean="0">
                <a:solidFill>
                  <a:srgbClr val="FF0000"/>
                </a:solidFill>
              </a:rPr>
              <a:t>Sphericity</a:t>
            </a:r>
            <a:endParaRPr lang="ru-RU" sz="1800" dirty="0" smtClean="0">
              <a:solidFill>
                <a:srgbClr val="FF0000"/>
              </a:solidFill>
            </a:endParaRPr>
          </a:p>
          <a:p>
            <a:r>
              <a:rPr lang="ru-RU" sz="2400" dirty="0" smtClean="0"/>
              <a:t>Отсутствие сосудов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The </a:t>
            </a:r>
            <a:r>
              <a:rPr lang="en-US" sz="1800" dirty="0">
                <a:solidFill>
                  <a:srgbClr val="FF0000"/>
                </a:solidFill>
              </a:rPr>
              <a:t>absence of blood </a:t>
            </a:r>
            <a:r>
              <a:rPr lang="en-US" sz="1800" dirty="0" smtClean="0">
                <a:solidFill>
                  <a:srgbClr val="FF0000"/>
                </a:solidFill>
              </a:rPr>
              <a:t>vessels</a:t>
            </a:r>
            <a:endParaRPr lang="ru-RU" sz="1800" dirty="0" smtClean="0">
              <a:solidFill>
                <a:srgbClr val="FF0000"/>
              </a:solidFill>
            </a:endParaRPr>
          </a:p>
          <a:p>
            <a:r>
              <a:rPr lang="ru-RU" sz="2400" dirty="0" smtClean="0"/>
              <a:t>Высокая чувствительность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High sensitivity</a:t>
            </a:r>
            <a:endParaRPr lang="ru-RU" sz="1800" dirty="0" smtClean="0">
              <a:solidFill>
                <a:srgbClr val="FF0000"/>
              </a:solidFill>
            </a:endParaRPr>
          </a:p>
          <a:p>
            <a:r>
              <a:rPr lang="ru-RU" sz="2400" dirty="0" smtClean="0"/>
              <a:t>Прозрачность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Transparency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ru-RU" sz="2400" dirty="0"/>
              <a:t>Имеет </a:t>
            </a:r>
            <a:r>
              <a:rPr lang="ru-RU" sz="2400" dirty="0" smtClean="0"/>
              <a:t>блеск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It </a:t>
            </a:r>
            <a:r>
              <a:rPr lang="en-US" sz="1800" dirty="0">
                <a:solidFill>
                  <a:srgbClr val="FF0000"/>
                </a:solidFill>
              </a:rPr>
              <a:t>has shine</a:t>
            </a:r>
            <a:endParaRPr lang="ru-RU" sz="1800" dirty="0">
              <a:solidFill>
                <a:srgbClr val="FF0000"/>
              </a:solidFill>
            </a:endParaRPr>
          </a:p>
          <a:p>
            <a:endParaRPr lang="en-US" sz="2400" dirty="0"/>
          </a:p>
          <a:p>
            <a:endParaRPr lang="ru-RU" sz="2400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4455912" y="1318356"/>
            <a:ext cx="4580584" cy="342410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Светопреломление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refraction</a:t>
            </a:r>
            <a:endParaRPr lang="ru-RU" sz="1800" dirty="0" smtClean="0">
              <a:solidFill>
                <a:srgbClr val="FF0000"/>
              </a:solidFill>
            </a:endParaRPr>
          </a:p>
          <a:p>
            <a:r>
              <a:rPr lang="ru-RU" sz="2400" dirty="0" err="1" smtClean="0"/>
              <a:t>Светопроведение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sound </a:t>
            </a:r>
            <a:r>
              <a:rPr lang="en-US" dirty="0" smtClean="0">
                <a:solidFill>
                  <a:srgbClr val="FF0000"/>
                </a:solidFill>
              </a:rPr>
              <a:t>conduction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sz="2400" dirty="0" smtClean="0"/>
              <a:t>Защитная</a:t>
            </a:r>
            <a:r>
              <a:rPr lang="en-US" sz="1800" dirty="0" smtClean="0"/>
              <a:t>*</a:t>
            </a:r>
            <a:r>
              <a:rPr lang="en-US" sz="1800" dirty="0" smtClean="0">
                <a:solidFill>
                  <a:srgbClr val="FF0000"/>
                </a:solidFill>
              </a:rPr>
              <a:t>Safety</a:t>
            </a:r>
            <a:endParaRPr lang="ru-RU" sz="1800" dirty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38670" y="5241688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Кератиты</a:t>
            </a:r>
            <a:r>
              <a:rPr lang="ru-RU" sz="2400" b="1" dirty="0" smtClean="0"/>
              <a:t> - воспалительные заболевания роговой оболочки,  сопровождающиеся роговичным</a:t>
            </a:r>
            <a:r>
              <a:rPr lang="en-US" sz="2400" b="1" dirty="0"/>
              <a:t> </a:t>
            </a:r>
            <a:r>
              <a:rPr lang="ru-RU" sz="2400" b="1" dirty="0" smtClean="0"/>
              <a:t>синдромом</a:t>
            </a:r>
            <a:endParaRPr lang="en-US" sz="2400" b="1" dirty="0" smtClean="0"/>
          </a:p>
          <a:p>
            <a:r>
              <a:rPr lang="en-US" sz="2000" b="1" dirty="0">
                <a:solidFill>
                  <a:srgbClr val="FF0000"/>
                </a:solidFill>
              </a:rPr>
              <a:t>Keratitis - inflammatory diseases of the cornea, accompanied by corneal syndrome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088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smtClean="0"/>
              <a:t>Кератиты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Keratitis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65022" y="1268760"/>
            <a:ext cx="4714908" cy="4257691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sz="2800" dirty="0" smtClean="0"/>
              <a:t> </a:t>
            </a:r>
            <a:r>
              <a:rPr lang="en-US" sz="2800" dirty="0" smtClean="0"/>
              <a:t> </a:t>
            </a:r>
            <a:r>
              <a:rPr lang="ru-RU" sz="2800" dirty="0" smtClean="0"/>
              <a:t>Воспалительные </a:t>
            </a:r>
            <a:r>
              <a:rPr lang="ru-RU" sz="2800" dirty="0" err="1" smtClean="0"/>
              <a:t>заболе</a:t>
            </a:r>
            <a:r>
              <a:rPr lang="en-US" sz="2800" dirty="0" smtClean="0"/>
              <a:t>-</a:t>
            </a:r>
            <a:r>
              <a:rPr lang="ru-RU" sz="2800" dirty="0" err="1" smtClean="0"/>
              <a:t>вания</a:t>
            </a:r>
            <a:r>
              <a:rPr lang="ru-RU" sz="2800" dirty="0" smtClean="0"/>
              <a:t> роговой оболочки, сопровождающиеся </a:t>
            </a:r>
            <a:r>
              <a:rPr lang="ru-RU" sz="2800" dirty="0" err="1" smtClean="0"/>
              <a:t>рого</a:t>
            </a:r>
            <a:r>
              <a:rPr lang="en-US" sz="2800" dirty="0" smtClean="0"/>
              <a:t>-</a:t>
            </a:r>
            <a:r>
              <a:rPr lang="ru-RU" sz="2800" dirty="0" err="1" smtClean="0"/>
              <a:t>вичным</a:t>
            </a:r>
            <a:r>
              <a:rPr lang="ru-RU" sz="2800" dirty="0" smtClean="0"/>
              <a:t> синдромом</a:t>
            </a:r>
            <a:endParaRPr lang="en-US" sz="2800" dirty="0" smtClean="0"/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Inflammatory </a:t>
            </a:r>
            <a:r>
              <a:rPr lang="en-US" b="1" dirty="0">
                <a:solidFill>
                  <a:srgbClr val="FF0000"/>
                </a:solidFill>
              </a:rPr>
              <a:t>diseases of the cornea, accompanied by corneal syndrome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sz="quarter" idx="14"/>
          </p:nvPr>
        </p:nvSpPr>
        <p:spPr>
          <a:xfrm>
            <a:off x="4879930" y="1357298"/>
            <a:ext cx="4239538" cy="4257691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sz="3600" b="1" dirty="0" smtClean="0"/>
              <a:t>Роговичный</a:t>
            </a:r>
            <a:r>
              <a:rPr lang="en-US" sz="3600" b="1" dirty="0" smtClean="0"/>
              <a:t> </a:t>
            </a:r>
            <a:r>
              <a:rPr lang="ru-RU" sz="3600" b="1" dirty="0" smtClean="0"/>
              <a:t>синдром: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Corneal syndrome:</a:t>
            </a:r>
          </a:p>
          <a:p>
            <a:r>
              <a:rPr lang="ru-RU" sz="2600" dirty="0" smtClean="0"/>
              <a:t>Слезотечение</a:t>
            </a:r>
            <a:r>
              <a:rPr lang="en-US" sz="2600" dirty="0" smtClean="0"/>
              <a:t> </a:t>
            </a:r>
            <a:r>
              <a:rPr lang="en-US" sz="2300" dirty="0" smtClean="0">
                <a:solidFill>
                  <a:srgbClr val="FF0000"/>
                </a:solidFill>
              </a:rPr>
              <a:t>* lacrimation</a:t>
            </a:r>
            <a:endParaRPr lang="ru-RU" sz="2600" dirty="0" smtClean="0"/>
          </a:p>
          <a:p>
            <a:r>
              <a:rPr lang="ru-RU" sz="2600" dirty="0" smtClean="0"/>
              <a:t>Светобоязнь</a:t>
            </a:r>
            <a:r>
              <a:rPr lang="en-US" sz="2600" dirty="0" smtClean="0"/>
              <a:t> </a:t>
            </a:r>
            <a:r>
              <a:rPr lang="en-US" sz="2300" dirty="0" smtClean="0">
                <a:solidFill>
                  <a:srgbClr val="FF0000"/>
                </a:solidFill>
              </a:rPr>
              <a:t>* Photophobia</a:t>
            </a:r>
            <a:endParaRPr lang="ru-RU" sz="2300" dirty="0" smtClean="0"/>
          </a:p>
          <a:p>
            <a:r>
              <a:rPr lang="ru-RU" sz="2600" dirty="0" smtClean="0"/>
              <a:t>Блефароспазм</a:t>
            </a:r>
            <a:r>
              <a:rPr lang="en-US" sz="2600" dirty="0" smtClean="0"/>
              <a:t> </a:t>
            </a:r>
            <a:r>
              <a:rPr lang="en-US" sz="2300" dirty="0">
                <a:solidFill>
                  <a:srgbClr val="FF0000"/>
                </a:solidFill>
              </a:rPr>
              <a:t>* </a:t>
            </a:r>
            <a:r>
              <a:rPr lang="en-US" sz="2300" dirty="0" err="1" smtClean="0">
                <a:solidFill>
                  <a:srgbClr val="FF0000"/>
                </a:solidFill>
              </a:rPr>
              <a:t>Blepharospasm</a:t>
            </a:r>
            <a:endParaRPr lang="ru-RU" sz="2300" dirty="0" smtClean="0"/>
          </a:p>
          <a:p>
            <a:r>
              <a:rPr lang="ru-RU" sz="2600" dirty="0" smtClean="0"/>
              <a:t>Перикорнеальная инъекция</a:t>
            </a:r>
            <a:r>
              <a:rPr lang="en-US" sz="2600" dirty="0" smtClean="0"/>
              <a:t> </a:t>
            </a:r>
            <a:r>
              <a:rPr lang="en-US" sz="2300" dirty="0">
                <a:solidFill>
                  <a:srgbClr val="FF0000"/>
                </a:solidFill>
              </a:rPr>
              <a:t>* </a:t>
            </a:r>
            <a:r>
              <a:rPr lang="en-US" sz="2300" dirty="0" err="1">
                <a:solidFill>
                  <a:srgbClr val="FF0000"/>
                </a:solidFill>
              </a:rPr>
              <a:t>pericorneal</a:t>
            </a:r>
            <a:r>
              <a:rPr lang="en-US" sz="2300" dirty="0">
                <a:solidFill>
                  <a:srgbClr val="FF0000"/>
                </a:solidFill>
              </a:rPr>
              <a:t> injection</a:t>
            </a:r>
            <a:endParaRPr lang="ru-RU" sz="2300" dirty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62327"/>
            <a:ext cx="7773338" cy="159617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z-Cyrl-UZ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Воспалительные заболевания глаз</a:t>
            </a:r>
            <a:endParaRPr lang="ru-RU" sz="2800" dirty="0" smtClean="0"/>
          </a:p>
        </p:txBody>
      </p:sp>
      <p:sp>
        <p:nvSpPr>
          <p:cNvPr id="3075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611560" y="1772816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3400" dirty="0" smtClean="0"/>
              <a:t>   Являются частой патологией встречаемой любым врачом. Воспаленный глаз может указывать на легкое заболевание или серьезную проблему угрожающую зрению, требующую быстрой диагностики и лечения.   </a:t>
            </a:r>
            <a:endParaRPr lang="en-US" dirty="0"/>
          </a:p>
          <a:p>
            <a:pPr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Are frequent pathologies met by any doctor. Sore eyes may indicate a mild illness or a serious problem threatening the vision that requires rapid diagnosis and treatment.</a:t>
            </a:r>
            <a:endParaRPr lang="ru-RU" sz="24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tx1"/>
                </a:solidFill>
              </a:rPr>
              <a:t>Бактериальная язва </a:t>
            </a:r>
            <a:r>
              <a:rPr lang="ru-RU" b="1" i="1" dirty="0" smtClean="0">
                <a:solidFill>
                  <a:schemeClr val="tx1"/>
                </a:solidFill>
              </a:rPr>
              <a:t>роговицы</a:t>
            </a:r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>
                <a:solidFill>
                  <a:srgbClr val="FF0000"/>
                </a:solidFill>
              </a:rPr>
              <a:t>Bacterial corneal </a:t>
            </a:r>
            <a:r>
              <a:rPr lang="en-US" b="1" i="1" dirty="0" smtClean="0">
                <a:solidFill>
                  <a:srgbClr val="FF0000"/>
                </a:solidFill>
              </a:rPr>
              <a:t>ulcer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pic>
        <p:nvPicPr>
          <p:cNvPr id="253955" name="Picture 3" descr="cr-05-0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59632" y="1844824"/>
            <a:ext cx="6984776" cy="4656518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352928" cy="1512168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solidFill>
                  <a:schemeClr val="tx1"/>
                </a:solidFill>
              </a:rPr>
              <a:t>Туберкулезно-аллергический </a:t>
            </a:r>
            <a:r>
              <a:rPr lang="ru-RU" sz="3100" b="1" i="1" dirty="0" err="1" smtClean="0">
                <a:solidFill>
                  <a:schemeClr val="tx1"/>
                </a:solidFill>
              </a:rPr>
              <a:t>кератоконьюнктивит</a:t>
            </a:r>
            <a:r>
              <a:rPr lang="ru-RU" sz="3100" b="1" i="1" dirty="0" smtClean="0">
                <a:solidFill>
                  <a:schemeClr val="tx1"/>
                </a:solidFill>
              </a:rPr>
              <a:t> (</a:t>
            </a:r>
            <a:r>
              <a:rPr lang="ru-RU" sz="3100" b="1" i="1" dirty="0" err="1" smtClean="0">
                <a:solidFill>
                  <a:schemeClr val="tx1"/>
                </a:solidFill>
              </a:rPr>
              <a:t>фликтенуллезный</a:t>
            </a:r>
            <a:r>
              <a:rPr lang="ru-RU" sz="3100" b="1" i="1" dirty="0" smtClean="0">
                <a:solidFill>
                  <a:schemeClr val="tx1"/>
                </a:solidFill>
              </a:rPr>
              <a:t>)</a:t>
            </a:r>
            <a:r>
              <a:rPr lang="en-US" sz="4000" b="1" i="1" dirty="0"/>
              <a:t/>
            </a:r>
            <a:br>
              <a:rPr lang="en-US" sz="4000" b="1" i="1" dirty="0"/>
            </a:br>
            <a:r>
              <a:rPr lang="en-US" sz="2700" b="1" i="1" dirty="0" err="1">
                <a:solidFill>
                  <a:srgbClr val="FF0000"/>
                </a:solidFill>
              </a:rPr>
              <a:t>Tuberculous</a:t>
            </a:r>
            <a:r>
              <a:rPr lang="en-US" sz="2700" b="1" i="1" dirty="0">
                <a:solidFill>
                  <a:srgbClr val="FF0000"/>
                </a:solidFill>
              </a:rPr>
              <a:t>-allergic </a:t>
            </a:r>
            <a:r>
              <a:rPr lang="en-US" sz="2700" b="1" i="1" dirty="0" err="1">
                <a:solidFill>
                  <a:srgbClr val="FF0000"/>
                </a:solidFill>
              </a:rPr>
              <a:t>keratoconjunctivitis</a:t>
            </a:r>
            <a:r>
              <a:rPr lang="en-US" sz="2700" b="1" i="1" dirty="0">
                <a:solidFill>
                  <a:srgbClr val="FF0000"/>
                </a:solidFill>
              </a:rPr>
              <a:t> (</a:t>
            </a:r>
            <a:r>
              <a:rPr lang="en-US" sz="2700" b="1" i="1" dirty="0" err="1">
                <a:solidFill>
                  <a:srgbClr val="FF0000"/>
                </a:solidFill>
              </a:rPr>
              <a:t>phlyctenular</a:t>
            </a:r>
            <a:r>
              <a:rPr lang="en-US" sz="2700" b="1" i="1" dirty="0">
                <a:solidFill>
                  <a:srgbClr val="FF0000"/>
                </a:solidFill>
              </a:rPr>
              <a:t>)</a:t>
            </a:r>
            <a:endParaRPr lang="ru-RU" sz="2700" b="1" i="1" dirty="0">
              <a:solidFill>
                <a:srgbClr val="FF0000"/>
              </a:solidFill>
            </a:endParaRPr>
          </a:p>
        </p:txBody>
      </p:sp>
      <p:pic>
        <p:nvPicPr>
          <p:cNvPr id="246787" name="Picture 3" descr="cn-01-0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35697" y="1844824"/>
            <a:ext cx="5904656" cy="4713134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773338" cy="1596177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1"/>
                </a:solidFill>
              </a:rPr>
              <a:t>Древовидный </a:t>
            </a:r>
            <a:br>
              <a:rPr lang="ru-RU" sz="2800" b="1" i="1" dirty="0" smtClean="0">
                <a:solidFill>
                  <a:schemeClr val="tx1"/>
                </a:solidFill>
              </a:rPr>
            </a:br>
            <a:r>
              <a:rPr lang="ru-RU" sz="2800" b="1" i="1" dirty="0" smtClean="0">
                <a:solidFill>
                  <a:schemeClr val="tx1"/>
                </a:solidFill>
              </a:rPr>
              <a:t>(поверхностный герпетический) кератит</a:t>
            </a:r>
            <a:r>
              <a:rPr lang="en-US" sz="3200" b="1" i="1" dirty="0"/>
              <a:t/>
            </a:r>
            <a:br>
              <a:rPr lang="en-US" sz="3200" b="1" i="1" dirty="0"/>
            </a:br>
            <a:r>
              <a:rPr lang="en-US" sz="2800" b="1" i="1" dirty="0">
                <a:solidFill>
                  <a:srgbClr val="FF0000"/>
                </a:solidFill>
              </a:rPr>
              <a:t>Superficial </a:t>
            </a:r>
            <a:r>
              <a:rPr lang="en-US" sz="2800" b="1" i="1" dirty="0" smtClean="0">
                <a:solidFill>
                  <a:srgbClr val="FF0000"/>
                </a:solidFill>
              </a:rPr>
              <a:t>herpetic keratitis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248835" name="Picture 3" descr="cr-06-07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15616" y="1856824"/>
            <a:ext cx="7126378" cy="4596511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330" y="42831"/>
            <a:ext cx="7773338" cy="1596177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Дисковидный </a:t>
            </a:r>
            <a:br>
              <a:rPr lang="ru-RU" sz="2800" b="1" dirty="0" smtClean="0"/>
            </a:br>
            <a:r>
              <a:rPr lang="ru-RU" sz="2800" b="1" dirty="0" smtClean="0"/>
              <a:t>(глубокий герпетический) кератит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err="1" smtClean="0">
                <a:solidFill>
                  <a:srgbClr val="FF0000"/>
                </a:solidFill>
              </a:rPr>
              <a:t>Discoidal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(Deep herpetic) keratitis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2859" y="1639008"/>
            <a:ext cx="6518279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1504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428868"/>
            <a:ext cx="8715404" cy="1504188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Благодарю за внимание</a:t>
            </a:r>
            <a:r>
              <a:rPr lang="en-US" sz="4000" b="1" dirty="0" smtClean="0"/>
              <a:t> </a:t>
            </a:r>
            <a:r>
              <a:rPr lang="ru-RU" sz="4000" b="1" dirty="0" smtClean="0"/>
              <a:t>!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b="1" dirty="0">
                <a:solidFill>
                  <a:srgbClr val="FF0000"/>
                </a:solidFill>
              </a:rPr>
              <a:t>Thank you for </a:t>
            </a:r>
            <a:r>
              <a:rPr lang="en-US" b="1" dirty="0" smtClean="0">
                <a:solidFill>
                  <a:srgbClr val="FF0000"/>
                </a:solidFill>
              </a:rPr>
              <a:t>attention !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3848" y="188640"/>
            <a:ext cx="3096344" cy="1269504"/>
          </a:xfrm>
        </p:spPr>
        <p:txBody>
          <a:bodyPr/>
          <a:lstStyle/>
          <a:p>
            <a:r>
              <a:rPr lang="ru-RU" b="1" dirty="0" smtClean="0"/>
              <a:t>УВЕИТЫ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dirty="0">
                <a:solidFill>
                  <a:srgbClr val="FF0000"/>
                </a:solidFill>
              </a:rPr>
              <a:t>UVEITES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1772816"/>
            <a:ext cx="8640960" cy="32766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Воспаление сосудистой оболочки </a:t>
            </a:r>
            <a:r>
              <a:rPr lang="ru-RU" b="1" dirty="0" smtClean="0">
                <a:solidFill>
                  <a:schemeClr val="tx1"/>
                </a:solidFill>
              </a:rPr>
              <a:t>глаза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ru-RU" dirty="0">
                <a:solidFill>
                  <a:schemeClr val="tx1"/>
                </a:solidFill>
              </a:rPr>
              <a:t>Иридоциклиты (передние </a:t>
            </a:r>
            <a:r>
              <a:rPr lang="ru-RU" dirty="0" err="1">
                <a:solidFill>
                  <a:schemeClr val="tx1"/>
                </a:solidFill>
              </a:rPr>
              <a:t>увеиты</a:t>
            </a:r>
            <a:r>
              <a:rPr lang="ru-RU" dirty="0">
                <a:solidFill>
                  <a:schemeClr val="tx1"/>
                </a:solidFill>
              </a:rPr>
              <a:t>) – 58%</a:t>
            </a:r>
          </a:p>
          <a:p>
            <a:pPr>
              <a:buFontTx/>
              <a:buChar char="•"/>
            </a:pPr>
            <a:r>
              <a:rPr lang="ru-RU" dirty="0" err="1">
                <a:solidFill>
                  <a:schemeClr val="tx1"/>
                </a:solidFill>
              </a:rPr>
              <a:t>Хориоидиты</a:t>
            </a:r>
            <a:r>
              <a:rPr lang="ru-RU" dirty="0">
                <a:solidFill>
                  <a:schemeClr val="tx1"/>
                </a:solidFill>
              </a:rPr>
              <a:t> (задние </a:t>
            </a:r>
            <a:r>
              <a:rPr lang="ru-RU" dirty="0" err="1">
                <a:solidFill>
                  <a:schemeClr val="tx1"/>
                </a:solidFill>
              </a:rPr>
              <a:t>увеиты</a:t>
            </a:r>
            <a:r>
              <a:rPr lang="ru-RU" dirty="0">
                <a:solidFill>
                  <a:schemeClr val="tx1"/>
                </a:solidFill>
              </a:rPr>
              <a:t>) – до 20%</a:t>
            </a:r>
          </a:p>
          <a:p>
            <a:pPr>
              <a:buFontTx/>
              <a:buChar char="•"/>
            </a:pPr>
            <a:endParaRPr lang="en-US" dirty="0" smtClean="0"/>
          </a:p>
          <a:p>
            <a:r>
              <a:rPr lang="en-US" sz="2800" b="1" dirty="0">
                <a:solidFill>
                  <a:srgbClr val="FF0000"/>
                </a:solidFill>
              </a:rPr>
              <a:t>Inflammation of the </a:t>
            </a:r>
            <a:r>
              <a:rPr lang="en-US" sz="2800" b="1" dirty="0" smtClean="0">
                <a:solidFill>
                  <a:srgbClr val="FF0000"/>
                </a:solidFill>
              </a:rPr>
              <a:t>choroid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sz="2800" dirty="0" err="1">
                <a:solidFill>
                  <a:srgbClr val="FF0000"/>
                </a:solidFill>
              </a:rPr>
              <a:t>Iridocyclitis</a:t>
            </a:r>
            <a:r>
              <a:rPr lang="en-US" sz="2800" dirty="0">
                <a:solidFill>
                  <a:srgbClr val="FF0000"/>
                </a:solidFill>
              </a:rPr>
              <a:t> (anterior uveitis) - 58%</a:t>
            </a:r>
          </a:p>
          <a:p>
            <a:pPr>
              <a:buFontTx/>
              <a:buChar char="•"/>
            </a:pPr>
            <a:r>
              <a:rPr lang="en-US" sz="2800" dirty="0" err="1">
                <a:solidFill>
                  <a:srgbClr val="FF0000"/>
                </a:solidFill>
              </a:rPr>
              <a:t>Horioidity</a:t>
            </a:r>
            <a:r>
              <a:rPr lang="en-US" sz="2800" dirty="0">
                <a:solidFill>
                  <a:srgbClr val="FF0000"/>
                </a:solidFill>
              </a:rPr>
              <a:t> (posterior uveitis) - up to 20</a:t>
            </a:r>
            <a:r>
              <a:rPr lang="en-US" sz="2800" dirty="0" smtClean="0">
                <a:solidFill>
                  <a:srgbClr val="FF0000"/>
                </a:solidFill>
              </a:rPr>
              <a:t>%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31840" y="142032"/>
            <a:ext cx="3450898" cy="1331168"/>
          </a:xfrm>
        </p:spPr>
        <p:txBody>
          <a:bodyPr>
            <a:normAutofit/>
          </a:bodyPr>
          <a:lstStyle/>
          <a:p>
            <a:r>
              <a:rPr lang="ru-RU" b="1" dirty="0" smtClean="0"/>
              <a:t>Этиология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200" dirty="0" smtClean="0">
                <a:solidFill>
                  <a:srgbClr val="FF0000"/>
                </a:solidFill>
              </a:rPr>
              <a:t>Etiology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7544" y="1473200"/>
            <a:ext cx="8371656" cy="4876800"/>
          </a:xfrm>
        </p:spPr>
        <p:txBody>
          <a:bodyPr>
            <a:normAutofit lnSpcReduction="10000"/>
          </a:bodyPr>
          <a:lstStyle/>
          <a:p>
            <a:pPr marL="609600" indent="-609600">
              <a:buFontTx/>
              <a:buAutoNum type="arabicPeriod"/>
            </a:pPr>
            <a:r>
              <a:rPr lang="ru-RU" dirty="0"/>
              <a:t>Вирусные </a:t>
            </a:r>
            <a:r>
              <a:rPr lang="ru-RU" dirty="0" err="1"/>
              <a:t>увеиты</a:t>
            </a:r>
            <a:r>
              <a:rPr lang="ru-RU" dirty="0"/>
              <a:t> – </a:t>
            </a:r>
            <a:r>
              <a:rPr lang="ru-RU" dirty="0" smtClean="0"/>
              <a:t>25%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Viral </a:t>
            </a:r>
            <a:r>
              <a:rPr lang="en-US" dirty="0">
                <a:solidFill>
                  <a:srgbClr val="FF0000"/>
                </a:solidFill>
              </a:rPr>
              <a:t>uveitis - 25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/>
              <a:t>Стрептококковые, стафилококковые, </a:t>
            </a:r>
            <a:r>
              <a:rPr lang="ru-RU" dirty="0" err="1"/>
              <a:t>токсико</a:t>
            </a:r>
            <a:r>
              <a:rPr lang="ru-RU" dirty="0"/>
              <a:t> – аллергические, ассоциированные с хроническими очагами инфекции – </a:t>
            </a:r>
            <a:r>
              <a:rPr lang="ru-RU" dirty="0" smtClean="0"/>
              <a:t>25%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* Streptococcal</a:t>
            </a:r>
            <a:r>
              <a:rPr lang="en-US" dirty="0">
                <a:solidFill>
                  <a:srgbClr val="FF0000"/>
                </a:solidFill>
              </a:rPr>
              <a:t>, staphylococcal, toxic - allergic associated with chronic foci of infection - 25%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/>
              <a:t>Туберкулезные – </a:t>
            </a:r>
            <a:r>
              <a:rPr lang="ru-RU" dirty="0" smtClean="0"/>
              <a:t>24%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TB </a:t>
            </a:r>
            <a:r>
              <a:rPr lang="en-US" dirty="0">
                <a:solidFill>
                  <a:srgbClr val="FF0000"/>
                </a:solidFill>
              </a:rPr>
              <a:t>- 24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/>
              <a:t>Бактериальные – </a:t>
            </a:r>
            <a:r>
              <a:rPr lang="ru-RU" dirty="0" smtClean="0"/>
              <a:t>27%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Bacterial </a:t>
            </a:r>
            <a:r>
              <a:rPr lang="en-US" dirty="0">
                <a:solidFill>
                  <a:srgbClr val="FF0000"/>
                </a:solidFill>
              </a:rPr>
              <a:t>- 27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/>
              <a:t>Бруцеллезные и </a:t>
            </a:r>
            <a:r>
              <a:rPr lang="ru-RU" dirty="0" err="1" smtClean="0"/>
              <a:t>токсоплазмозные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12%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Brucellosis </a:t>
            </a:r>
            <a:r>
              <a:rPr lang="en-US" dirty="0">
                <a:solidFill>
                  <a:srgbClr val="FF0000"/>
                </a:solidFill>
              </a:rPr>
              <a:t>and toxoplasmosis - 12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endParaRPr lang="ru-RU" dirty="0"/>
          </a:p>
          <a:p>
            <a:pPr marL="609600" indent="-609600">
              <a:buFontTx/>
              <a:buAutoNum type="arabicPeriod"/>
            </a:pPr>
            <a:r>
              <a:rPr lang="ru-RU" dirty="0"/>
              <a:t>Ревматоидные – 9% (70 г. – 24</a:t>
            </a:r>
            <a:r>
              <a:rPr lang="ru-RU" dirty="0" smtClean="0"/>
              <a:t>%)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</a:t>
            </a:r>
            <a:r>
              <a:rPr lang="en-US" dirty="0">
                <a:solidFill>
                  <a:srgbClr val="FF0000"/>
                </a:solidFill>
              </a:rPr>
              <a:t>Rheumatoid - 9% ('70 - 24</a:t>
            </a:r>
            <a:r>
              <a:rPr lang="en-US" dirty="0" smtClean="0">
                <a:solidFill>
                  <a:srgbClr val="FF0000"/>
                </a:solidFill>
              </a:rPr>
              <a:t>%)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3768" y="260648"/>
            <a:ext cx="4678756" cy="1226306"/>
          </a:xfrm>
        </p:spPr>
        <p:txBody>
          <a:bodyPr>
            <a:normAutofit/>
          </a:bodyPr>
          <a:lstStyle/>
          <a:p>
            <a:r>
              <a:rPr lang="ru-RU" b="1" dirty="0" smtClean="0"/>
              <a:t>Классификация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>
                <a:solidFill>
                  <a:srgbClr val="FF0000"/>
                </a:solidFill>
              </a:rPr>
              <a:t>Classification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39552" y="1700808"/>
            <a:ext cx="8136904" cy="3424107"/>
          </a:xfrm>
        </p:spPr>
        <p:txBody>
          <a:bodyPr>
            <a:noAutofit/>
          </a:bodyPr>
          <a:lstStyle/>
          <a:p>
            <a:pPr marL="609600" indent="-609600">
              <a:buNone/>
            </a:pPr>
            <a:r>
              <a:rPr lang="ru-RU" sz="2400" dirty="0"/>
              <a:t>1. </a:t>
            </a:r>
            <a:r>
              <a:rPr lang="ru-RU" sz="2400" b="1" dirty="0"/>
              <a:t>По типу </a:t>
            </a:r>
            <a:r>
              <a:rPr lang="ru-RU" sz="2400" b="1" dirty="0" smtClean="0"/>
              <a:t>экссудации</a:t>
            </a:r>
            <a:r>
              <a:rPr lang="en-US" sz="2400" b="1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exudation type</a:t>
            </a:r>
            <a:endParaRPr lang="ru-RU" sz="2400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2400" dirty="0" smtClean="0"/>
              <a:t>Серозные</a:t>
            </a:r>
            <a:r>
              <a:rPr lang="en-US" sz="2400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serous</a:t>
            </a:r>
            <a:endParaRPr lang="ru-RU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2400" dirty="0"/>
              <a:t>Фибринозные (пластические</a:t>
            </a:r>
            <a:r>
              <a:rPr lang="ru-RU" sz="2400" dirty="0" smtClean="0"/>
              <a:t>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* </a:t>
            </a:r>
            <a:r>
              <a:rPr lang="en-US" dirty="0" err="1" smtClean="0">
                <a:solidFill>
                  <a:srgbClr val="FF0000"/>
                </a:solidFill>
              </a:rPr>
              <a:t>Fibrinous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(plastic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2400" dirty="0" smtClean="0"/>
              <a:t>Гнойные</a:t>
            </a:r>
            <a:r>
              <a:rPr lang="en-US" sz="2400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Purulent</a:t>
            </a:r>
            <a:endParaRPr lang="ru-RU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2400" dirty="0" smtClean="0"/>
              <a:t>Геморрагические</a:t>
            </a:r>
            <a:r>
              <a:rPr lang="en-US" sz="2400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Hemorrhagic</a:t>
            </a:r>
            <a:endParaRPr lang="ru-RU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2400" dirty="0" smtClean="0"/>
              <a:t>Смешанные</a:t>
            </a:r>
            <a:r>
              <a:rPr lang="en-US" sz="2400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Mixed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>
          <a:xfrm>
            <a:off x="1691680" y="2952"/>
            <a:ext cx="5864696" cy="118566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Серозный </a:t>
            </a:r>
            <a:r>
              <a:rPr lang="ru-RU" b="1" dirty="0" smtClean="0"/>
              <a:t>иридоциклит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Serous </a:t>
            </a:r>
            <a:r>
              <a:rPr lang="en-US" dirty="0" err="1" smtClean="0">
                <a:solidFill>
                  <a:srgbClr val="FF0000"/>
                </a:solidFill>
              </a:rPr>
              <a:t>iridocyclitis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2775" name="Picture 7" descr="iridocyclit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188616"/>
            <a:ext cx="8153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1382316" y="0"/>
            <a:ext cx="6912768" cy="1297012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Фибринозно</a:t>
            </a:r>
            <a:r>
              <a:rPr lang="ru-RU" b="1" dirty="0"/>
              <a:t> </a:t>
            </a:r>
            <a:r>
              <a:rPr lang="ru-RU" b="1" dirty="0" smtClean="0"/>
              <a:t>– пластический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 err="1">
                <a:solidFill>
                  <a:srgbClr val="FF0000"/>
                </a:solidFill>
              </a:rPr>
              <a:t>Fibrinous</a:t>
            </a:r>
            <a:r>
              <a:rPr lang="en-US" sz="3600" dirty="0">
                <a:solidFill>
                  <a:srgbClr val="FF0000"/>
                </a:solidFill>
              </a:rPr>
              <a:t> - plastic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4821" name="Picture 5" descr="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22412"/>
            <a:ext cx="78486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1" y="23788"/>
            <a:ext cx="7773338" cy="15961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z-Cyrl-UZ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Воспалительные заболевания глаз</a:t>
            </a:r>
            <a:endParaRPr lang="ru-RU" sz="2000" dirty="0" smtClean="0"/>
          </a:p>
        </p:txBody>
      </p:sp>
      <p:sp>
        <p:nvSpPr>
          <p:cNvPr id="3075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251520" y="1619965"/>
            <a:ext cx="8640960" cy="452596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Воспалительные заболевания глазного яблока (конъюнктивиты, кератиты, </a:t>
            </a:r>
            <a:r>
              <a:rPr lang="ru-RU" sz="2400" b="1" dirty="0" err="1" smtClean="0"/>
              <a:t>увеиты</a:t>
            </a:r>
            <a:r>
              <a:rPr lang="ru-RU" sz="2400" b="1" dirty="0" smtClean="0"/>
              <a:t>)</a:t>
            </a:r>
          </a:p>
          <a:p>
            <a:r>
              <a:rPr lang="ru-RU" sz="2400" b="1" dirty="0" smtClean="0"/>
              <a:t>Воспалительные заболевания придаточного аппарата (воспалительные заболевания век, конъюнктивы век и слезных органов)</a:t>
            </a:r>
            <a:endParaRPr lang="en-US" sz="2400" b="1" dirty="0" smtClean="0"/>
          </a:p>
          <a:p>
            <a:r>
              <a:rPr lang="en-US" b="1" dirty="0">
                <a:solidFill>
                  <a:srgbClr val="FF0000"/>
                </a:solidFill>
              </a:rPr>
              <a:t>Inflammatory diseases of the eyeball (conjunctivitis, keratitis, </a:t>
            </a:r>
            <a:r>
              <a:rPr lang="en-US" b="1" dirty="0" smtClean="0">
                <a:solidFill>
                  <a:srgbClr val="FF0000"/>
                </a:solidFill>
              </a:rPr>
              <a:t>uveitis)</a:t>
            </a:r>
          </a:p>
          <a:p>
            <a:r>
              <a:rPr lang="en-US" b="1" dirty="0">
                <a:solidFill>
                  <a:srgbClr val="FF0000"/>
                </a:solidFill>
              </a:rPr>
              <a:t>Inflammatory</a:t>
            </a:r>
            <a:r>
              <a:rPr lang="en-US" b="1" dirty="0" smtClean="0">
                <a:solidFill>
                  <a:srgbClr val="FF0000"/>
                </a:solidFill>
              </a:rPr>
              <a:t> diseases of the adnexa (</a:t>
            </a:r>
            <a:r>
              <a:rPr lang="en-US" b="1" dirty="0">
                <a:solidFill>
                  <a:srgbClr val="FF0000"/>
                </a:solidFill>
              </a:rPr>
              <a:t>inflammatory diseases of the eyelids, conjunctiva, eyelids and lacrimal organs).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1601180" y="116632"/>
            <a:ext cx="6246440" cy="1254968"/>
          </a:xfrm>
        </p:spPr>
        <p:txBody>
          <a:bodyPr>
            <a:normAutofit/>
          </a:bodyPr>
          <a:lstStyle/>
          <a:p>
            <a:r>
              <a:rPr lang="ru-RU" b="1" dirty="0"/>
              <a:t>Гнойный </a:t>
            </a:r>
            <a:r>
              <a:rPr lang="ru-RU" b="1" dirty="0" smtClean="0"/>
              <a:t>иридоциклит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 smtClean="0">
                <a:solidFill>
                  <a:srgbClr val="FF0000"/>
                </a:solidFill>
              </a:rPr>
              <a:t>Purulent </a:t>
            </a:r>
            <a:r>
              <a:rPr lang="en-US" sz="3200" dirty="0" err="1" smtClean="0">
                <a:solidFill>
                  <a:srgbClr val="FF0000"/>
                </a:solidFill>
              </a:rPr>
              <a:t>iridocyclitis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6869" name="Picture 5" descr="File0127"/>
          <p:cNvPicPr>
            <a:picLocks noChangeAspect="1" noChangeArrowheads="1"/>
          </p:cNvPicPr>
          <p:nvPr/>
        </p:nvPicPr>
        <p:blipFill>
          <a:blip r:embed="rId2"/>
          <a:srcRect l="3230" b="13333"/>
          <a:stretch>
            <a:fillRect/>
          </a:stretch>
        </p:blipFill>
        <p:spPr bwMode="auto">
          <a:xfrm>
            <a:off x="899592" y="1371600"/>
            <a:ext cx="7482408" cy="5180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986136" y="7268"/>
            <a:ext cx="7776864" cy="153436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Геморрагический </a:t>
            </a:r>
            <a:r>
              <a:rPr lang="ru-RU" b="1" dirty="0" smtClean="0"/>
              <a:t>иридоциклит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Hemorrhagic </a:t>
            </a:r>
            <a:r>
              <a:rPr lang="en-US" dirty="0" err="1">
                <a:solidFill>
                  <a:srgbClr val="FF0000"/>
                </a:solidFill>
              </a:rPr>
              <a:t>iridocyclitis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6136" y="1412776"/>
            <a:ext cx="7620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7773338" cy="1596177"/>
          </a:xfrm>
        </p:spPr>
        <p:txBody>
          <a:bodyPr/>
          <a:lstStyle/>
          <a:p>
            <a:r>
              <a:rPr lang="ru-RU" b="1" dirty="0"/>
              <a:t>Классификация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11560" y="1601237"/>
            <a:ext cx="7772870" cy="34241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/>
              <a:t>2. По </a:t>
            </a:r>
            <a:r>
              <a:rPr lang="ru-RU" sz="2800" b="1" dirty="0" smtClean="0"/>
              <a:t>течению</a:t>
            </a:r>
            <a:r>
              <a:rPr lang="en-US" sz="2800" b="1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* Adrift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800" dirty="0" smtClean="0"/>
              <a:t>Острый</a:t>
            </a:r>
            <a:r>
              <a:rPr lang="en-US" sz="28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* Acute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800" dirty="0" smtClean="0"/>
              <a:t>Подострый</a:t>
            </a:r>
            <a:r>
              <a:rPr lang="en-US" sz="28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* </a:t>
            </a:r>
            <a:r>
              <a:rPr lang="en-US" sz="2400" dirty="0" err="1" smtClean="0">
                <a:solidFill>
                  <a:srgbClr val="FF0000"/>
                </a:solidFill>
              </a:rPr>
              <a:t>subacute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800" dirty="0" smtClean="0"/>
              <a:t>Хронический</a:t>
            </a:r>
            <a:r>
              <a:rPr lang="en-US" sz="28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* Chronic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800" dirty="0" smtClean="0"/>
              <a:t>Рецидивирующий</a:t>
            </a:r>
            <a:r>
              <a:rPr lang="en-US" sz="28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* Recurrent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824" y="202430"/>
            <a:ext cx="3382612" cy="122630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Клиника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dirty="0">
                <a:solidFill>
                  <a:srgbClr val="FF0000"/>
                </a:solidFill>
              </a:rPr>
              <a:t>Clinic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428736"/>
            <a:ext cx="8229600" cy="4697427"/>
          </a:xfrm>
        </p:spPr>
        <p:txBody>
          <a:bodyPr>
            <a:normAutofit fontScale="62500" lnSpcReduction="20000"/>
          </a:bodyPr>
          <a:lstStyle/>
          <a:p>
            <a:pPr marL="609600" indent="-609600"/>
            <a:r>
              <a:rPr lang="ru-RU" sz="3200" dirty="0" smtClean="0"/>
              <a:t>Боли </a:t>
            </a:r>
            <a:r>
              <a:rPr lang="ru-RU" sz="3200" dirty="0"/>
              <a:t>(ночные, ломящие</a:t>
            </a:r>
            <a:r>
              <a:rPr lang="ru-RU" sz="3200" dirty="0" smtClean="0"/>
              <a:t>)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Pain </a:t>
            </a:r>
            <a:r>
              <a:rPr lang="en-US" sz="2900" dirty="0">
                <a:solidFill>
                  <a:srgbClr val="FF0000"/>
                </a:solidFill>
              </a:rPr>
              <a:t>(night, bursting</a:t>
            </a:r>
            <a:r>
              <a:rPr lang="en-US" sz="2900" dirty="0" smtClean="0">
                <a:solidFill>
                  <a:srgbClr val="FF0000"/>
                </a:solidFill>
              </a:rPr>
              <a:t>).</a:t>
            </a:r>
            <a:endParaRPr lang="ru-RU" sz="2900" dirty="0"/>
          </a:p>
          <a:p>
            <a:pPr marL="609600" indent="-609600"/>
            <a:r>
              <a:rPr lang="ru-RU" sz="3200" dirty="0" smtClean="0"/>
              <a:t>Светобоязнь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Photophobia.</a:t>
            </a:r>
            <a:endParaRPr lang="ru-RU" sz="2900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smtClean="0"/>
              <a:t>Слезотечение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Tearing.</a:t>
            </a:r>
            <a:endParaRPr lang="ru-RU" sz="2900" dirty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smtClean="0"/>
              <a:t>Блефароспазм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</a:t>
            </a:r>
            <a:r>
              <a:rPr lang="en-US" sz="2900" dirty="0" err="1" smtClean="0">
                <a:solidFill>
                  <a:srgbClr val="FF0000"/>
                </a:solidFill>
              </a:rPr>
              <a:t>Blepharospasm</a:t>
            </a:r>
            <a:r>
              <a:rPr lang="en-US" sz="2900" dirty="0" smtClean="0">
                <a:solidFill>
                  <a:srgbClr val="FF0000"/>
                </a:solidFill>
              </a:rPr>
              <a:t>.</a:t>
            </a:r>
            <a:endParaRPr lang="ru-RU" sz="2900" dirty="0" smtClean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smtClean="0"/>
              <a:t>Понижение зрения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Lowering </a:t>
            </a:r>
            <a:r>
              <a:rPr lang="en-US" sz="2900" dirty="0">
                <a:solidFill>
                  <a:srgbClr val="FF0000"/>
                </a:solidFill>
              </a:rPr>
              <a:t>of view</a:t>
            </a:r>
            <a:r>
              <a:rPr lang="en-US" sz="2900" dirty="0" smtClean="0">
                <a:solidFill>
                  <a:srgbClr val="FF0000"/>
                </a:solidFill>
              </a:rPr>
              <a:t>.</a:t>
            </a:r>
            <a:endParaRPr lang="ru-RU" sz="2900" dirty="0" smtClean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smtClean="0"/>
              <a:t>Перикорнеальная или смешанная инъекция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</a:t>
            </a:r>
            <a:r>
              <a:rPr lang="en-US" sz="2900" dirty="0" err="1" smtClean="0">
                <a:solidFill>
                  <a:srgbClr val="FF0000"/>
                </a:solidFill>
              </a:rPr>
              <a:t>PeriCorneal</a:t>
            </a:r>
            <a:r>
              <a:rPr lang="en-US" sz="2900" dirty="0" smtClean="0">
                <a:solidFill>
                  <a:srgbClr val="FF0000"/>
                </a:solidFill>
              </a:rPr>
              <a:t> </a:t>
            </a:r>
            <a:r>
              <a:rPr lang="en-US" sz="2900" dirty="0">
                <a:solidFill>
                  <a:srgbClr val="FF0000"/>
                </a:solidFill>
              </a:rPr>
              <a:t>or mixed injection</a:t>
            </a:r>
            <a:r>
              <a:rPr lang="en-US" sz="2900" dirty="0" smtClean="0">
                <a:solidFill>
                  <a:srgbClr val="FF0000"/>
                </a:solidFill>
              </a:rPr>
              <a:t>.</a:t>
            </a:r>
            <a:endParaRPr lang="ru-RU" sz="2900" dirty="0" smtClean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smtClean="0"/>
              <a:t>Изменение цвета радужки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Discoloration </a:t>
            </a:r>
            <a:r>
              <a:rPr lang="en-US" sz="2900" dirty="0">
                <a:solidFill>
                  <a:srgbClr val="FF0000"/>
                </a:solidFill>
              </a:rPr>
              <a:t>of the iris</a:t>
            </a:r>
            <a:r>
              <a:rPr lang="en-US" sz="2900" dirty="0" smtClean="0">
                <a:solidFill>
                  <a:srgbClr val="FF0000"/>
                </a:solidFill>
              </a:rPr>
              <a:t>.</a:t>
            </a:r>
            <a:endParaRPr lang="ru-RU" sz="2900" dirty="0" smtClean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smtClean="0"/>
              <a:t>Сужение зрачка и вялая реакция его на свет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The </a:t>
            </a:r>
            <a:r>
              <a:rPr lang="en-US" sz="2900" dirty="0">
                <a:solidFill>
                  <a:srgbClr val="FF0000"/>
                </a:solidFill>
              </a:rPr>
              <a:t>narrowing of the pupil and his sluggish response to light</a:t>
            </a:r>
            <a:r>
              <a:rPr lang="en-US" sz="2900" dirty="0" smtClean="0">
                <a:solidFill>
                  <a:srgbClr val="FF0000"/>
                </a:solidFill>
              </a:rPr>
              <a:t>.</a:t>
            </a:r>
            <a:endParaRPr lang="ru-RU" sz="3200" dirty="0" smtClean="0">
              <a:solidFill>
                <a:srgbClr val="FF0000"/>
              </a:solidFill>
            </a:endParaRPr>
          </a:p>
          <a:p>
            <a:pPr marL="609600" indent="-609600"/>
            <a:r>
              <a:rPr lang="ru-RU" sz="3200" dirty="0" smtClean="0"/>
              <a:t>Образование </a:t>
            </a:r>
            <a:r>
              <a:rPr lang="ru-RU" sz="3200" dirty="0" err="1" smtClean="0"/>
              <a:t>синехий</a:t>
            </a:r>
            <a:r>
              <a:rPr lang="en-US" sz="3200" dirty="0" smtClean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* Education </a:t>
            </a:r>
            <a:r>
              <a:rPr lang="en-US" sz="2900" dirty="0">
                <a:solidFill>
                  <a:srgbClr val="FF0000"/>
                </a:solidFill>
              </a:rPr>
              <a:t>adhesions.</a:t>
            </a:r>
            <a:endParaRPr lang="ru-RU" sz="2900" dirty="0">
              <a:solidFill>
                <a:srgbClr val="FF0000"/>
              </a:solidFill>
            </a:endParaRPr>
          </a:p>
          <a:p>
            <a:pPr marL="609600" indent="-609600"/>
            <a:endParaRPr lang="ru-RU" sz="3200" dirty="0" smtClean="0"/>
          </a:p>
          <a:p>
            <a:pPr marL="609600" indent="-609600">
              <a:buFontTx/>
              <a:buNone/>
            </a:pPr>
            <a:endParaRPr lang="ru-RU" dirty="0"/>
          </a:p>
          <a:p>
            <a:pPr marL="609600" indent="-609600"/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>
          <a:xfrm>
            <a:off x="2123728" y="260648"/>
            <a:ext cx="5038796" cy="11542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Блефароспазм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err="1" smtClean="0">
                <a:solidFill>
                  <a:srgbClr val="FF0000"/>
                </a:solidFill>
              </a:rPr>
              <a:t>Blepharospasm</a:t>
            </a:r>
            <a:r>
              <a:rPr lang="en-US" sz="3100" dirty="0">
                <a:solidFill>
                  <a:srgbClr val="FF0000"/>
                </a:solidFill>
              </a:rPr>
              <a:t/>
            </a:r>
            <a:br>
              <a:rPr lang="en-US" sz="3100" dirty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70661" name="Picture 5" descr="блефароспазм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1445034"/>
            <a:ext cx="6967736" cy="50674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1691680" y="0"/>
            <a:ext cx="6262932" cy="1586346"/>
          </a:xfrm>
        </p:spPr>
        <p:txBody>
          <a:bodyPr>
            <a:normAutofit/>
          </a:bodyPr>
          <a:lstStyle/>
          <a:p>
            <a:r>
              <a:rPr lang="ru-RU" b="1" dirty="0" smtClean="0"/>
              <a:t>Смешанная инъекция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200" dirty="0" smtClean="0">
                <a:solidFill>
                  <a:srgbClr val="FF0000"/>
                </a:solidFill>
              </a:rPr>
              <a:t>Mixed injection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5061" name="Picture 5" descr="File0124"/>
          <p:cNvPicPr>
            <a:picLocks noChangeAspect="1" noChangeArrowheads="1"/>
          </p:cNvPicPr>
          <p:nvPr/>
        </p:nvPicPr>
        <p:blipFill>
          <a:blip r:embed="rId2"/>
          <a:srcRect b="17914"/>
          <a:stretch>
            <a:fillRect/>
          </a:stretch>
        </p:blipFill>
        <p:spPr bwMode="auto">
          <a:xfrm>
            <a:off x="755576" y="1484784"/>
            <a:ext cx="7696495" cy="5085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xfrm>
            <a:off x="2555776" y="73286"/>
            <a:ext cx="4390724" cy="1298314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Преципитаты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 smtClean="0">
                <a:solidFill>
                  <a:srgbClr val="FF0000"/>
                </a:solidFill>
              </a:rPr>
              <a:t>Precipitates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6325" name="Picture 5" descr="Most00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7262" y="1376412"/>
            <a:ext cx="5987752" cy="5225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483768" y="188640"/>
            <a:ext cx="4462732" cy="1370322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Хориоидиты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dirty="0" err="1" smtClean="0">
                <a:solidFill>
                  <a:srgbClr val="FF0000"/>
                </a:solidFill>
              </a:rPr>
              <a:t>Horioidity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700808"/>
            <a:ext cx="8424936" cy="446449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Это изолированное воспаление собственно сосудистой оболочки </a:t>
            </a:r>
            <a:r>
              <a:rPr lang="ru-RU" dirty="0" smtClean="0"/>
              <a:t>глаза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* </a:t>
            </a:r>
            <a:r>
              <a:rPr lang="en-US" dirty="0">
                <a:solidFill>
                  <a:srgbClr val="FF0000"/>
                </a:solidFill>
              </a:rPr>
              <a:t>This is an isolated inflammation of the choroid</a:t>
            </a:r>
            <a:endParaRPr lang="ru-RU" dirty="0"/>
          </a:p>
          <a:p>
            <a:r>
              <a:rPr lang="ru-RU" dirty="0" smtClean="0"/>
              <a:t>Встречается </a:t>
            </a:r>
            <a:r>
              <a:rPr lang="ru-RU" dirty="0"/>
              <a:t>в двое реже, чем </a:t>
            </a:r>
            <a:r>
              <a:rPr lang="ru-RU" dirty="0" smtClean="0"/>
              <a:t>иридоциклиты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1900" dirty="0" smtClean="0">
                <a:solidFill>
                  <a:srgbClr val="FF0000"/>
                </a:solidFill>
              </a:rPr>
              <a:t>It </a:t>
            </a:r>
            <a:r>
              <a:rPr lang="en-US" sz="1900" dirty="0">
                <a:solidFill>
                  <a:srgbClr val="FF0000"/>
                </a:solidFill>
              </a:rPr>
              <a:t>occurs in two less than </a:t>
            </a:r>
            <a:r>
              <a:rPr lang="en-US" sz="1900" dirty="0" err="1" smtClean="0">
                <a:solidFill>
                  <a:srgbClr val="FF0000"/>
                </a:solidFill>
              </a:rPr>
              <a:t>iridocyclitis</a:t>
            </a:r>
            <a:r>
              <a:rPr lang="en-US" sz="1900" dirty="0" smtClean="0">
                <a:solidFill>
                  <a:srgbClr val="FF0000"/>
                </a:solidFill>
              </a:rPr>
              <a:t>.</a:t>
            </a:r>
            <a:endParaRPr lang="ru-RU" sz="1900" dirty="0">
              <a:solidFill>
                <a:srgbClr val="FF0000"/>
              </a:solidFill>
            </a:endParaRPr>
          </a:p>
          <a:p>
            <a:r>
              <a:rPr lang="ru-RU" dirty="0" err="1"/>
              <a:t>Хориоидиты</a:t>
            </a:r>
            <a:r>
              <a:rPr lang="ru-RU" dirty="0"/>
              <a:t> могут проходить малозаметными для больного , так как не сопровождаются болевыми ощущениями и не определяются наружным </a:t>
            </a:r>
            <a:r>
              <a:rPr lang="ru-RU" dirty="0" smtClean="0"/>
              <a:t>осмотром</a:t>
            </a:r>
            <a:r>
              <a:rPr lang="en-US" dirty="0" smtClean="0"/>
              <a:t> </a:t>
            </a:r>
            <a:r>
              <a:rPr lang="en-US" sz="1900" dirty="0" smtClean="0">
                <a:solidFill>
                  <a:srgbClr val="FF0000"/>
                </a:solidFill>
              </a:rPr>
              <a:t>* </a:t>
            </a:r>
            <a:r>
              <a:rPr lang="en-US" sz="1900" dirty="0" err="1" smtClean="0">
                <a:solidFill>
                  <a:srgbClr val="FF0000"/>
                </a:solidFill>
              </a:rPr>
              <a:t>Horioidity</a:t>
            </a:r>
            <a:r>
              <a:rPr lang="en-US" sz="1900" dirty="0" smtClean="0">
                <a:solidFill>
                  <a:srgbClr val="FF0000"/>
                </a:solidFill>
              </a:rPr>
              <a:t> </a:t>
            </a:r>
            <a:r>
              <a:rPr lang="en-US" sz="1900" dirty="0">
                <a:solidFill>
                  <a:srgbClr val="FF0000"/>
                </a:solidFill>
              </a:rPr>
              <a:t>can pass unnoticeable to the patient, as it is not accompanied by pain and are not determined by external examination</a:t>
            </a:r>
            <a:r>
              <a:rPr lang="en-US" sz="1900" dirty="0" smtClean="0">
                <a:solidFill>
                  <a:srgbClr val="FF0000"/>
                </a:solidFill>
              </a:rPr>
              <a:t>.</a:t>
            </a:r>
            <a:endParaRPr lang="ru-RU" sz="1900" dirty="0">
              <a:solidFill>
                <a:srgbClr val="FF0000"/>
              </a:solidFill>
            </a:endParaRPr>
          </a:p>
          <a:p>
            <a:r>
              <a:rPr lang="ru-RU" dirty="0"/>
              <a:t>Диагноз ставится с помощью </a:t>
            </a:r>
            <a:r>
              <a:rPr lang="ru-RU" dirty="0" smtClean="0"/>
              <a:t>офтальмоскопии</a:t>
            </a:r>
            <a:r>
              <a:rPr lang="en-US" dirty="0" smtClean="0"/>
              <a:t> </a:t>
            </a:r>
            <a:r>
              <a:rPr lang="en-US" sz="1900" dirty="0" smtClean="0">
                <a:solidFill>
                  <a:srgbClr val="FF0000"/>
                </a:solidFill>
              </a:rPr>
              <a:t>* Diagnosis </a:t>
            </a:r>
            <a:r>
              <a:rPr lang="en-US" sz="1900" dirty="0">
                <a:solidFill>
                  <a:srgbClr val="FF0000"/>
                </a:solidFill>
              </a:rPr>
              <a:t>is made using ophthalmoscopy.</a:t>
            </a:r>
            <a:endParaRPr lang="ru-RU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7773338" cy="1596177"/>
          </a:xfrm>
        </p:spPr>
        <p:txBody>
          <a:bodyPr>
            <a:normAutofit/>
          </a:bodyPr>
          <a:lstStyle/>
          <a:p>
            <a:r>
              <a:rPr lang="ru-RU" sz="3200" b="1" dirty="0"/>
              <a:t>Различают</a:t>
            </a:r>
            <a:br>
              <a:rPr lang="ru-RU" sz="3200" b="1" dirty="0"/>
            </a:br>
            <a:r>
              <a:rPr lang="ru-RU" sz="3200" b="1" dirty="0"/>
              <a:t>(по локализации очагов</a:t>
            </a:r>
            <a:r>
              <a:rPr lang="ru-RU" sz="3200" b="1" dirty="0" smtClean="0"/>
              <a:t>)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2400" dirty="0" smtClean="0">
                <a:solidFill>
                  <a:srgbClr val="FF0000"/>
                </a:solidFill>
              </a:rPr>
              <a:t>Distinguish </a:t>
            </a:r>
            <a:r>
              <a:rPr lang="en-US" sz="2400" dirty="0">
                <a:solidFill>
                  <a:srgbClr val="FF0000"/>
                </a:solidFill>
              </a:rPr>
              <a:t>(For localization of foci)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11560" y="1844824"/>
            <a:ext cx="8136904" cy="3424107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sz="3600" dirty="0"/>
              <a:t>Центральные </a:t>
            </a:r>
            <a:r>
              <a:rPr lang="ru-RU" sz="3600" dirty="0" err="1" smtClean="0"/>
              <a:t>хориоидиты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*</a:t>
            </a:r>
            <a:r>
              <a:rPr lang="en-US" sz="36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Central </a:t>
            </a:r>
            <a:r>
              <a:rPr lang="en-US" sz="3200" dirty="0" err="1" smtClean="0">
                <a:solidFill>
                  <a:srgbClr val="FF0000"/>
                </a:solidFill>
              </a:rPr>
              <a:t>horioidity</a:t>
            </a:r>
            <a:endParaRPr lang="ru-RU" sz="3200" dirty="0"/>
          </a:p>
          <a:p>
            <a:r>
              <a:rPr lang="ru-RU" sz="3600" dirty="0" smtClean="0"/>
              <a:t>Периферические </a:t>
            </a:r>
            <a:r>
              <a:rPr lang="ru-RU" sz="3600" dirty="0" err="1" smtClean="0"/>
              <a:t>хориоидиты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*</a:t>
            </a:r>
            <a:r>
              <a:rPr lang="en-US" sz="36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Peripheral </a:t>
            </a:r>
            <a:r>
              <a:rPr lang="en-US" sz="3200" dirty="0" err="1">
                <a:solidFill>
                  <a:srgbClr val="FF0000"/>
                </a:solidFill>
              </a:rPr>
              <a:t>horioidity</a:t>
            </a:r>
            <a:endParaRPr lang="ru-RU" sz="3200" dirty="0">
              <a:solidFill>
                <a:srgbClr val="FF0000"/>
              </a:solidFill>
            </a:endParaRPr>
          </a:p>
          <a:p>
            <a:endParaRPr lang="en-US" sz="3600" dirty="0" smtClean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773338" cy="1596177"/>
          </a:xfrm>
        </p:spPr>
        <p:txBody>
          <a:bodyPr>
            <a:normAutofit/>
          </a:bodyPr>
          <a:lstStyle/>
          <a:p>
            <a:r>
              <a:rPr lang="ru-RU" sz="3200" b="1" dirty="0"/>
              <a:t>Центральные </a:t>
            </a:r>
            <a:r>
              <a:rPr lang="ru-RU" sz="3200" b="1" dirty="0" err="1" smtClean="0"/>
              <a:t>хориоидиты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Central </a:t>
            </a:r>
            <a:r>
              <a:rPr lang="en-US" sz="3200" dirty="0" err="1">
                <a:solidFill>
                  <a:srgbClr val="FF0000"/>
                </a:solidFill>
              </a:rPr>
              <a:t>horioidity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850053"/>
            <a:ext cx="8136904" cy="45245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b="1" dirty="0" smtClean="0"/>
              <a:t>Жалобы</a:t>
            </a:r>
            <a:r>
              <a:rPr lang="en-US" b="1" dirty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Complaints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/>
          </a:p>
          <a:p>
            <a:pPr>
              <a:lnSpc>
                <a:spcPct val="90000"/>
              </a:lnSpc>
              <a:buNone/>
            </a:pPr>
            <a:r>
              <a:rPr lang="ru-RU" dirty="0"/>
              <a:t>- Снижение центрального </a:t>
            </a:r>
            <a:r>
              <a:rPr lang="ru-RU" dirty="0" smtClean="0"/>
              <a:t>зрения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Reduction </a:t>
            </a:r>
            <a:r>
              <a:rPr lang="en-US" sz="1800" dirty="0">
                <a:solidFill>
                  <a:srgbClr val="FF0000"/>
                </a:solidFill>
              </a:rPr>
              <a:t>of central </a:t>
            </a:r>
            <a:r>
              <a:rPr lang="en-US" sz="1800" dirty="0" smtClean="0">
                <a:solidFill>
                  <a:srgbClr val="FF0000"/>
                </a:solidFill>
              </a:rPr>
              <a:t>vision</a:t>
            </a:r>
            <a:endParaRPr lang="ru-RU" sz="18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dirty="0" err="1" smtClean="0"/>
              <a:t>Фотопсии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</a:t>
            </a:r>
            <a:r>
              <a:rPr lang="en-US" sz="1800" dirty="0" err="1" smtClean="0">
                <a:solidFill>
                  <a:srgbClr val="FF0000"/>
                </a:solidFill>
              </a:rPr>
              <a:t>photopsia</a:t>
            </a:r>
            <a:endParaRPr lang="ru-RU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dirty="0" smtClean="0"/>
              <a:t>Мет</a:t>
            </a:r>
            <a:r>
              <a:rPr lang="en-US" dirty="0" smtClean="0"/>
              <a:t>A</a:t>
            </a:r>
            <a:r>
              <a:rPr lang="ru-RU" dirty="0" err="1" smtClean="0"/>
              <a:t>морфопсии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</a:t>
            </a:r>
            <a:r>
              <a:rPr lang="en-US" sz="1800" dirty="0" err="1" smtClean="0">
                <a:solidFill>
                  <a:srgbClr val="FF0000"/>
                </a:solidFill>
              </a:rPr>
              <a:t>Metamorphopsias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ru-RU" b="1" dirty="0" smtClean="0"/>
              <a:t>Периметрия</a:t>
            </a:r>
            <a:r>
              <a:rPr lang="en-US" dirty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</a:t>
            </a:r>
            <a:r>
              <a:rPr lang="en-US" sz="1800" dirty="0" err="1" smtClean="0">
                <a:solidFill>
                  <a:srgbClr val="FF0000"/>
                </a:solidFill>
              </a:rPr>
              <a:t>Perimetry</a:t>
            </a:r>
            <a:r>
              <a:rPr lang="en-US" sz="1800" dirty="0" smtClean="0">
                <a:solidFill>
                  <a:srgbClr val="FF0000"/>
                </a:solidFill>
              </a:rPr>
              <a:t>: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dirty="0"/>
              <a:t>Центральная </a:t>
            </a:r>
            <a:r>
              <a:rPr lang="ru-RU" dirty="0" smtClean="0"/>
              <a:t>скотома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Central </a:t>
            </a:r>
            <a:r>
              <a:rPr lang="en-US" sz="1800" dirty="0" err="1" smtClean="0">
                <a:solidFill>
                  <a:srgbClr val="FF0000"/>
                </a:solidFill>
              </a:rPr>
              <a:t>scotoma</a:t>
            </a:r>
            <a:endParaRPr lang="ru-RU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- </a:t>
            </a:r>
            <a:r>
              <a:rPr lang="ru-RU" dirty="0" smtClean="0"/>
              <a:t>Офтальмоскопия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Ophthalmoscopy: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- </a:t>
            </a:r>
            <a:r>
              <a:rPr lang="ru-RU" dirty="0" smtClean="0"/>
              <a:t>Изменение </a:t>
            </a:r>
            <a:r>
              <a:rPr lang="ru-RU" dirty="0"/>
              <a:t>в области желтого </a:t>
            </a:r>
            <a:r>
              <a:rPr lang="ru-RU" dirty="0" smtClean="0"/>
              <a:t>пятна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* Changes </a:t>
            </a:r>
            <a:r>
              <a:rPr lang="en-US" sz="1800" dirty="0">
                <a:solidFill>
                  <a:srgbClr val="FF0000"/>
                </a:solidFill>
              </a:rPr>
              <a:t>in the macular</a:t>
            </a:r>
            <a:endParaRPr lang="ru-RU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>
              <a:lnSpc>
                <a:spcPct val="90000"/>
              </a:lnSpc>
              <a:buFontTx/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1" y="0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smtClean="0"/>
              <a:t>Ячмень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Hordeolum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286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337636"/>
              </p:ext>
            </p:extLst>
          </p:nvPr>
        </p:nvGraphicFramePr>
        <p:xfrm>
          <a:off x="1115616" y="1412776"/>
          <a:ext cx="7009166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Точечный рисунок" r:id="rId3" imgW="3029373" imgH="2676899" progId="Paint.Picture">
                  <p:embed/>
                </p:oleObj>
              </mc:Choice>
              <mc:Fallback>
                <p:oleObj name="Точечный рисунок" r:id="rId3" imgW="3029373" imgH="2676899" progId="Paint.Pictur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412776"/>
                        <a:ext cx="7009166" cy="5112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>
          <a:xfrm>
            <a:off x="1691680" y="97818"/>
            <a:ext cx="6046908" cy="129831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Центральный </a:t>
            </a:r>
            <a:r>
              <a:rPr lang="ru-RU" b="1" dirty="0" smtClean="0"/>
              <a:t>хориоидит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Central </a:t>
            </a:r>
            <a:r>
              <a:rPr lang="en-US" sz="3200" dirty="0" err="1">
                <a:solidFill>
                  <a:srgbClr val="FF0000"/>
                </a:solidFill>
              </a:rPr>
              <a:t>choroiditis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6565" name="Picture 5" descr="File0130"/>
          <p:cNvPicPr>
            <a:picLocks noChangeAspect="1" noChangeArrowheads="1"/>
          </p:cNvPicPr>
          <p:nvPr/>
        </p:nvPicPr>
        <p:blipFill>
          <a:blip r:embed="rId2" cstate="print"/>
          <a:srcRect b="15997"/>
          <a:stretch>
            <a:fillRect/>
          </a:stretch>
        </p:blipFill>
        <p:spPr bwMode="auto">
          <a:xfrm>
            <a:off x="917152" y="1396132"/>
            <a:ext cx="7595964" cy="5063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28592" y="116632"/>
            <a:ext cx="7127028" cy="1514338"/>
          </a:xfrm>
        </p:spPr>
        <p:txBody>
          <a:bodyPr>
            <a:normAutofit/>
          </a:bodyPr>
          <a:lstStyle/>
          <a:p>
            <a:r>
              <a:rPr lang="ru-RU" sz="3600" b="1" dirty="0"/>
              <a:t>Периферические </a:t>
            </a:r>
            <a:r>
              <a:rPr lang="ru-RU" sz="3600" b="1" dirty="0" err="1" smtClean="0"/>
              <a:t>хориоидиты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100" dirty="0">
                <a:solidFill>
                  <a:srgbClr val="FF0000"/>
                </a:solidFill>
              </a:rPr>
              <a:t>Peripheral </a:t>
            </a:r>
            <a:r>
              <a:rPr lang="en-US" sz="3100" dirty="0" err="1" smtClean="0">
                <a:solidFill>
                  <a:srgbClr val="FF0000"/>
                </a:solidFill>
              </a:rPr>
              <a:t>horioidity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39552" y="1661182"/>
            <a:ext cx="8352928" cy="4392488"/>
          </a:xfrm>
        </p:spPr>
        <p:txBody>
          <a:bodyPr>
            <a:normAutofit fontScale="32500" lnSpcReduction="20000"/>
          </a:bodyPr>
          <a:lstStyle/>
          <a:p>
            <a:pPr marL="609600" indent="-609600">
              <a:buNone/>
            </a:pPr>
            <a:r>
              <a:rPr lang="ru-RU" sz="7200" b="1" dirty="0" smtClean="0"/>
              <a:t>Жалобы</a:t>
            </a:r>
            <a:r>
              <a:rPr lang="en-US" sz="7200" dirty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Complaints:</a:t>
            </a:r>
            <a:endParaRPr lang="ru-RU" sz="6200" dirty="0">
              <a:solidFill>
                <a:srgbClr val="FF0000"/>
              </a:solidFill>
            </a:endParaRPr>
          </a:p>
          <a:p>
            <a:pPr marL="609600" indent="-609600">
              <a:buFontTx/>
              <a:buChar char="-"/>
            </a:pPr>
            <a:r>
              <a:rPr lang="ru-RU" sz="7200" dirty="0"/>
              <a:t>Отсутствие </a:t>
            </a:r>
            <a:r>
              <a:rPr lang="ru-RU" sz="7200" dirty="0" smtClean="0"/>
              <a:t>жалоб</a:t>
            </a:r>
            <a:r>
              <a:rPr lang="en-US" sz="7200" dirty="0" smtClean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No </a:t>
            </a:r>
            <a:r>
              <a:rPr lang="en-US" sz="6200" dirty="0">
                <a:solidFill>
                  <a:srgbClr val="FF0000"/>
                </a:solidFill>
              </a:rPr>
              <a:t>complaints</a:t>
            </a:r>
            <a:r>
              <a:rPr lang="en-US" sz="6200" dirty="0" smtClean="0">
                <a:solidFill>
                  <a:srgbClr val="FF0000"/>
                </a:solidFill>
              </a:rPr>
              <a:t>.</a:t>
            </a:r>
            <a:endParaRPr lang="ru-RU" sz="6200" dirty="0">
              <a:solidFill>
                <a:srgbClr val="FF0000"/>
              </a:solidFill>
            </a:endParaRPr>
          </a:p>
          <a:p>
            <a:pPr marL="609600" indent="-609600">
              <a:buFontTx/>
              <a:buChar char="-"/>
            </a:pPr>
            <a:r>
              <a:rPr lang="ru-RU" sz="7200" dirty="0"/>
              <a:t>Снижение сумеречного </a:t>
            </a:r>
            <a:r>
              <a:rPr lang="ru-RU" sz="7200" dirty="0" smtClean="0"/>
              <a:t>зрения</a:t>
            </a:r>
            <a:r>
              <a:rPr lang="en-US" sz="7200" dirty="0" smtClean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Reduced </a:t>
            </a:r>
            <a:r>
              <a:rPr lang="en-US" sz="6200" dirty="0">
                <a:solidFill>
                  <a:srgbClr val="FF0000"/>
                </a:solidFill>
              </a:rPr>
              <a:t>twilight vision</a:t>
            </a:r>
            <a:r>
              <a:rPr lang="en-US" sz="6200" dirty="0" smtClean="0">
                <a:solidFill>
                  <a:srgbClr val="FF0000"/>
                </a:solidFill>
              </a:rPr>
              <a:t>.</a:t>
            </a:r>
            <a:endParaRPr lang="ru-RU" sz="7200" dirty="0">
              <a:solidFill>
                <a:srgbClr val="FF0000"/>
              </a:solidFill>
            </a:endParaRPr>
          </a:p>
          <a:p>
            <a:pPr marL="609600" indent="-609600">
              <a:buNone/>
            </a:pPr>
            <a:r>
              <a:rPr lang="ru-RU" sz="7200" b="1" dirty="0" smtClean="0"/>
              <a:t>Периметрия</a:t>
            </a:r>
            <a:r>
              <a:rPr lang="en-US" sz="7200" dirty="0" smtClean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</a:t>
            </a:r>
            <a:r>
              <a:rPr lang="en-US" sz="6200" dirty="0" err="1" smtClean="0">
                <a:solidFill>
                  <a:srgbClr val="FF0000"/>
                </a:solidFill>
              </a:rPr>
              <a:t>Perimetry</a:t>
            </a:r>
            <a:r>
              <a:rPr lang="en-US" sz="6200" dirty="0" smtClean="0">
                <a:solidFill>
                  <a:srgbClr val="FF0000"/>
                </a:solidFill>
              </a:rPr>
              <a:t>:</a:t>
            </a:r>
            <a:endParaRPr lang="en-US" sz="6200" dirty="0">
              <a:solidFill>
                <a:srgbClr val="FF0000"/>
              </a:solidFill>
            </a:endParaRPr>
          </a:p>
          <a:p>
            <a:pPr marL="609600" indent="-609600">
              <a:buFontTx/>
              <a:buChar char="-"/>
            </a:pPr>
            <a:r>
              <a:rPr lang="ru-RU" sz="7200" dirty="0"/>
              <a:t>Сужение поля </a:t>
            </a:r>
            <a:r>
              <a:rPr lang="ru-RU" sz="7200" dirty="0" smtClean="0"/>
              <a:t>зрения</a:t>
            </a:r>
            <a:r>
              <a:rPr lang="en-US" sz="7200" dirty="0" smtClean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The </a:t>
            </a:r>
            <a:r>
              <a:rPr lang="en-US" sz="6200" dirty="0">
                <a:solidFill>
                  <a:srgbClr val="FF0000"/>
                </a:solidFill>
              </a:rPr>
              <a:t>narrowing of the field of view</a:t>
            </a:r>
            <a:r>
              <a:rPr lang="en-US" sz="6200" dirty="0" smtClean="0">
                <a:solidFill>
                  <a:srgbClr val="FF0000"/>
                </a:solidFill>
              </a:rPr>
              <a:t>.</a:t>
            </a:r>
            <a:endParaRPr lang="ru-RU" sz="7200" dirty="0">
              <a:solidFill>
                <a:srgbClr val="FF0000"/>
              </a:solidFill>
            </a:endParaRPr>
          </a:p>
          <a:p>
            <a:pPr marL="609600" indent="-609600">
              <a:buNone/>
            </a:pPr>
            <a:r>
              <a:rPr lang="ru-RU" sz="7200" b="1" dirty="0" smtClean="0"/>
              <a:t>Офтальмоскопия</a:t>
            </a:r>
            <a:r>
              <a:rPr lang="en-US" sz="7200" dirty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Ophthalmoscopy:</a:t>
            </a:r>
            <a:endParaRPr lang="ru-RU" sz="6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7200" dirty="0" smtClean="0"/>
              <a:t>- </a:t>
            </a:r>
            <a:r>
              <a:rPr lang="ru-RU" sz="7200" dirty="0" smtClean="0"/>
              <a:t>Периферические очаги</a:t>
            </a:r>
            <a:r>
              <a:rPr lang="en-US" sz="7200" dirty="0" smtClean="0"/>
              <a:t> </a:t>
            </a:r>
            <a:r>
              <a:rPr lang="en-US" sz="6200" dirty="0" smtClean="0">
                <a:solidFill>
                  <a:srgbClr val="FF0000"/>
                </a:solidFill>
              </a:rPr>
              <a:t>* Peripheral </a:t>
            </a:r>
            <a:r>
              <a:rPr lang="en-US" sz="6200" dirty="0">
                <a:solidFill>
                  <a:srgbClr val="FF0000"/>
                </a:solidFill>
              </a:rPr>
              <a:t>lesions</a:t>
            </a:r>
            <a:r>
              <a:rPr lang="en-US" sz="6200" dirty="0" smtClean="0">
                <a:solidFill>
                  <a:srgbClr val="FF0000"/>
                </a:solidFill>
              </a:rPr>
              <a:t>.</a:t>
            </a:r>
            <a:endParaRPr lang="en-US" sz="1800" dirty="0">
              <a:solidFill>
                <a:srgbClr val="FF0000"/>
              </a:solidFill>
            </a:endParaRPr>
          </a:p>
          <a:p>
            <a:pPr marL="609600" indent="-609600">
              <a:buFontTx/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1277282" y="0"/>
            <a:ext cx="7199036" cy="1730362"/>
          </a:xfrm>
        </p:spPr>
        <p:txBody>
          <a:bodyPr>
            <a:normAutofit/>
          </a:bodyPr>
          <a:lstStyle/>
          <a:p>
            <a:r>
              <a:rPr lang="ru-RU" b="1" dirty="0"/>
              <a:t>Периферический </a:t>
            </a:r>
            <a:r>
              <a:rPr lang="ru-RU" b="1" dirty="0" smtClean="0"/>
              <a:t>хориоидит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The peripheral </a:t>
            </a:r>
            <a:r>
              <a:rPr lang="en-US" sz="3200" dirty="0" err="1" smtClean="0">
                <a:solidFill>
                  <a:srgbClr val="FF0000"/>
                </a:solidFill>
              </a:rPr>
              <a:t>choroiditis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68613" name="Picture 5" descr="File0129"/>
          <p:cNvPicPr>
            <a:picLocks noChangeAspect="1" noChangeArrowheads="1"/>
          </p:cNvPicPr>
          <p:nvPr/>
        </p:nvPicPr>
        <p:blipFill rotWithShape="1">
          <a:blip r:embed="rId2" cstate="print"/>
          <a:srcRect l="6241" t="1849" r="1114" b="12236"/>
          <a:stretch/>
        </p:blipFill>
        <p:spPr bwMode="auto">
          <a:xfrm>
            <a:off x="1547664" y="1556792"/>
            <a:ext cx="6313030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Простой блефарит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>
                <a:solidFill>
                  <a:srgbClr val="FF0000"/>
                </a:solidFill>
              </a:rPr>
              <a:t>Simple </a:t>
            </a:r>
            <a:r>
              <a:rPr lang="en-US" dirty="0" err="1">
                <a:solidFill>
                  <a:srgbClr val="FF0000"/>
                </a:solidFill>
              </a:rPr>
              <a:t>blepharitis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 bwMode="auto">
          <a:xfrm>
            <a:off x="1242104" y="1412776"/>
            <a:ext cx="6944297" cy="500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331" y="116632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smtClean="0"/>
              <a:t>Чешуйчатый блефарит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Scaly </a:t>
            </a:r>
            <a:r>
              <a:rPr lang="en-US" dirty="0" err="1" smtClean="0">
                <a:solidFill>
                  <a:srgbClr val="FF0000"/>
                </a:solidFill>
              </a:rPr>
              <a:t>blepharitis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/>
          <a:srcRect t="1503" r="1999" b="-1"/>
          <a:stretch/>
        </p:blipFill>
        <p:spPr bwMode="auto">
          <a:xfrm>
            <a:off x="1187625" y="1628800"/>
            <a:ext cx="7056784" cy="472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352" y="0"/>
            <a:ext cx="7773338" cy="1596177"/>
          </a:xfrm>
        </p:spPr>
        <p:txBody>
          <a:bodyPr>
            <a:normAutofit/>
          </a:bodyPr>
          <a:lstStyle/>
          <a:p>
            <a:r>
              <a:rPr lang="ru-RU" b="1" dirty="0" smtClean="0"/>
              <a:t>Язвенный блефарит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Ulcerative </a:t>
            </a:r>
            <a:r>
              <a:rPr lang="en-US" dirty="0" err="1" smtClean="0">
                <a:solidFill>
                  <a:srgbClr val="FF0000"/>
                </a:solidFill>
              </a:rPr>
              <a:t>blepharitis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1412776"/>
            <a:ext cx="7657106" cy="498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6550"/>
            <a:ext cx="7772400" cy="93823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 smtClean="0">
                <a:latin typeface="Arial" charset="0"/>
              </a:rPr>
              <a:t>Нормальный глаз</a:t>
            </a:r>
            <a:r>
              <a:rPr lang="en-US" sz="3600" b="1" dirty="0">
                <a:latin typeface="Arial" charset="0"/>
              </a:rPr>
              <a:t/>
            </a:r>
            <a:br>
              <a:rPr lang="en-US" sz="3600" b="1" dirty="0">
                <a:latin typeface="Arial" charset="0"/>
              </a:rPr>
            </a:b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Normal eye</a:t>
            </a:r>
            <a:r>
              <a:rPr lang="ru-RU" sz="3600" b="1" dirty="0" smtClean="0">
                <a:latin typeface="Arial" charset="0"/>
              </a:rPr>
              <a:t/>
            </a:r>
            <a:br>
              <a:rPr lang="ru-RU" sz="3600" b="1" dirty="0" smtClean="0">
                <a:latin typeface="Arial" charset="0"/>
              </a:rPr>
            </a:br>
            <a:endParaRPr lang="ru-RU" sz="3600" dirty="0" smtClean="0"/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19400"/>
            <a:ext cx="3810000" cy="838200"/>
          </a:xfrm>
        </p:spPr>
        <p:txBody>
          <a:bodyPr>
            <a:normAutofit/>
          </a:bodyPr>
          <a:lstStyle/>
          <a:p>
            <a:endParaRPr lang="ru-RU" sz="2200" dirty="0" smtClean="0"/>
          </a:p>
          <a:p>
            <a:endParaRPr lang="ru-RU" sz="2200" dirty="0" smtClean="0"/>
          </a:p>
          <a:p>
            <a:endParaRPr lang="ru-RU" sz="2200" dirty="0" smtClean="0"/>
          </a:p>
          <a:p>
            <a:endParaRPr lang="ru-RU" sz="2200" dirty="0" smtClean="0"/>
          </a:p>
          <a:p>
            <a:endParaRPr lang="ru-RU" sz="2200" dirty="0" smtClean="0"/>
          </a:p>
          <a:p>
            <a:endParaRPr lang="ru-RU" sz="2800" dirty="0" smtClean="0"/>
          </a:p>
        </p:txBody>
      </p:sp>
      <p:pic>
        <p:nvPicPr>
          <p:cNvPr id="9220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331640" y="1484784"/>
            <a:ext cx="6858048" cy="471490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6873"/>
            <a:ext cx="7773338" cy="15961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i="1" dirty="0" smtClean="0">
                <a:latin typeface="Arial" charset="0"/>
              </a:rPr>
              <a:t>Покраснение</a:t>
            </a:r>
            <a:r>
              <a:rPr lang="en-US" b="1" i="1" dirty="0">
                <a:latin typeface="Arial" charset="0"/>
              </a:rPr>
              <a:t/>
            </a:r>
            <a:br>
              <a:rPr lang="en-US" b="1" i="1" dirty="0">
                <a:latin typeface="Arial" charset="0"/>
              </a:rPr>
            </a:br>
            <a:r>
              <a:rPr lang="en-US" b="1" i="1" dirty="0">
                <a:solidFill>
                  <a:srgbClr val="FF0000"/>
                </a:solidFill>
                <a:latin typeface="Arial" charset="0"/>
              </a:rPr>
              <a:t>Redness</a:t>
            </a: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8195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251520" y="1643050"/>
            <a:ext cx="4757742" cy="4525963"/>
          </a:xfrm>
        </p:spPr>
        <p:txBody>
          <a:bodyPr>
            <a:normAutofit fontScale="85000" lnSpcReduction="10000"/>
          </a:bodyPr>
          <a:lstStyle/>
          <a:p>
            <a:r>
              <a:rPr lang="ru-RU" sz="3100" b="1" dirty="0" smtClean="0">
                <a:latin typeface="Arial" charset="0"/>
              </a:rPr>
              <a:t>Конъюнктивальная инъекция</a:t>
            </a:r>
            <a:r>
              <a:rPr lang="ru-RU" sz="3100" dirty="0" smtClean="0">
                <a:latin typeface="Arial" charset="0"/>
              </a:rPr>
              <a:t> характеризует воспаление поверхности конъюнктивы. </a:t>
            </a:r>
            <a:endParaRPr lang="en-US" sz="3100" dirty="0" smtClean="0">
              <a:latin typeface="Arial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Arial" charset="0"/>
              </a:rPr>
              <a:t>Conjunctival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 injection is characterized by inflammation of the surface of the conjunctiva.</a:t>
            </a:r>
            <a:endParaRPr lang="ru-RU" sz="2400" dirty="0" smtClean="0">
              <a:solidFill>
                <a:srgbClr val="FF0000"/>
              </a:solidFill>
              <a:latin typeface="Arial" charset="0"/>
            </a:endParaRPr>
          </a:p>
          <a:p>
            <a:endParaRPr lang="ru-RU" sz="31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785926"/>
            <a:ext cx="414340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360</TotalTime>
  <Words>948</Words>
  <Application>Microsoft Office PowerPoint</Application>
  <PresentationFormat>Экран (4:3)</PresentationFormat>
  <Paragraphs>150</Paragraphs>
  <Slides>42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Tw Cen MT</vt:lpstr>
      <vt:lpstr>Капля</vt:lpstr>
      <vt:lpstr>Точечный рисунок</vt:lpstr>
      <vt:lpstr>Ташкентская Медицинская Академия Кафедра ОФТАЛЬМОЛОГИИ</vt:lpstr>
      <vt:lpstr>Воспалительные заболевания глаз</vt:lpstr>
      <vt:lpstr>Воспалительные заболевания глаз</vt:lpstr>
      <vt:lpstr>Ячмень Hordeolum</vt:lpstr>
      <vt:lpstr>Простой блефарит Simple blepharitis</vt:lpstr>
      <vt:lpstr>Чешуйчатый блефарит Scaly blepharitis</vt:lpstr>
      <vt:lpstr>Язвенный блефарит Ulcerative blepharitis</vt:lpstr>
      <vt:lpstr>Нормальный глаз Normal eye </vt:lpstr>
      <vt:lpstr>Покраснение Redness</vt:lpstr>
      <vt:lpstr> Покраснение   </vt:lpstr>
      <vt:lpstr>Покраснение</vt:lpstr>
      <vt:lpstr>Конъюнктивиты Conjunctivitis</vt:lpstr>
      <vt:lpstr>Бактериальный конъюнктивит Bacterial conjunctivitis</vt:lpstr>
      <vt:lpstr>Вирусный конъюнктивит Viral conjunctivitis</vt:lpstr>
      <vt:lpstr>Аллергический конъюнктивит Allergic conjunctivitis</vt:lpstr>
      <vt:lpstr>Анатомия Anatomy</vt:lpstr>
      <vt:lpstr>Строение роговицы The structure of the cornea</vt:lpstr>
      <vt:lpstr>Свойства и функции роговицы Features and functions of the cornea</vt:lpstr>
      <vt:lpstr>Кератиты  Keratitis</vt:lpstr>
      <vt:lpstr>Бактериальная язва роговицы Bacterial corneal ulcer</vt:lpstr>
      <vt:lpstr>Туберкулезно-аллергический кератоконьюнктивит (фликтенуллезный) Tuberculous-allergic keratoconjunctivitis (phlyctenular)</vt:lpstr>
      <vt:lpstr>Древовидный  (поверхностный герпетический) кератит Superficial herpetic keratitis</vt:lpstr>
      <vt:lpstr>Дисковидный  (глубокий герпетический) кератит Discoidal (Deep herpetic) keratitis</vt:lpstr>
      <vt:lpstr>Благодарю за внимание ! Thank you for attention !</vt:lpstr>
      <vt:lpstr>УВЕИТЫ UVEITES</vt:lpstr>
      <vt:lpstr>Этиология Etiology </vt:lpstr>
      <vt:lpstr>Классификация Classification</vt:lpstr>
      <vt:lpstr>Серозный иридоциклит Serous iridocyclitis</vt:lpstr>
      <vt:lpstr>Фибринозно – пластический Fibrinous - plastic</vt:lpstr>
      <vt:lpstr>Гнойный иридоциклит Purulent iridocyclitis</vt:lpstr>
      <vt:lpstr>Геморрагический иридоциклит Hemorrhagic iridocyclitis</vt:lpstr>
      <vt:lpstr>Классификация</vt:lpstr>
      <vt:lpstr>Клиника Clinic</vt:lpstr>
      <vt:lpstr>Блефароспазм Blepharospasm </vt:lpstr>
      <vt:lpstr>Смешанная инъекция Mixed injection</vt:lpstr>
      <vt:lpstr>Преципитаты Precipitates</vt:lpstr>
      <vt:lpstr>Хориоидиты Horioidity</vt:lpstr>
      <vt:lpstr>Различают (по локализации очагов) Distinguish (For localization of foci)</vt:lpstr>
      <vt:lpstr>Центральные хориоидиты Central horioidity</vt:lpstr>
      <vt:lpstr>Центральный хориоидит Central choroiditis</vt:lpstr>
      <vt:lpstr>Периферические хориоидиты Peripheral horioidity</vt:lpstr>
      <vt:lpstr>Периферический хориоидит The peripheral choroiditis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Ташкентская Медицинская Академия Кафедра «Глазные болезни» </dc:title>
  <cp:lastModifiedBy>Ophtolmology</cp:lastModifiedBy>
  <cp:revision>35</cp:revision>
  <dcterms:modified xsi:type="dcterms:W3CDTF">2019-03-11T03:15:02Z</dcterms:modified>
</cp:coreProperties>
</file>