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gif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4"/>
  </p:sldMasterIdLst>
  <p:notesMasterIdLst>
    <p:notesMasterId r:id="rId52"/>
  </p:notesMasterIdLst>
  <p:handoutMasterIdLst>
    <p:handoutMasterId r:id="rId53"/>
  </p:handoutMasterIdLst>
  <p:sldIdLst>
    <p:sldId id="257" r:id="rId5"/>
    <p:sldId id="384" r:id="rId6"/>
    <p:sldId id="385" r:id="rId7"/>
    <p:sldId id="377" r:id="rId8"/>
    <p:sldId id="378" r:id="rId9"/>
    <p:sldId id="338" r:id="rId10"/>
    <p:sldId id="339" r:id="rId11"/>
    <p:sldId id="340" r:id="rId12"/>
    <p:sldId id="341" r:id="rId13"/>
    <p:sldId id="347" r:id="rId14"/>
    <p:sldId id="342" r:id="rId15"/>
    <p:sldId id="348" r:id="rId16"/>
    <p:sldId id="350" r:id="rId17"/>
    <p:sldId id="351" r:id="rId18"/>
    <p:sldId id="352" r:id="rId19"/>
    <p:sldId id="380" r:id="rId20"/>
    <p:sldId id="386" r:id="rId21"/>
    <p:sldId id="343" r:id="rId22"/>
    <p:sldId id="376" r:id="rId23"/>
    <p:sldId id="344" r:id="rId24"/>
    <p:sldId id="345" r:id="rId25"/>
    <p:sldId id="379" r:id="rId26"/>
    <p:sldId id="346" r:id="rId27"/>
    <p:sldId id="349" r:id="rId28"/>
    <p:sldId id="369" r:id="rId29"/>
    <p:sldId id="371" r:id="rId30"/>
    <p:sldId id="372" r:id="rId31"/>
    <p:sldId id="373" r:id="rId32"/>
    <p:sldId id="374" r:id="rId33"/>
    <p:sldId id="353" r:id="rId34"/>
    <p:sldId id="381" r:id="rId35"/>
    <p:sldId id="382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83" r:id="rId51"/>
  </p:sldIdLst>
  <p:sldSz cx="12188825" cy="6858000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>
      <p:cViewPr varScale="1">
        <p:scale>
          <a:sx n="71" d="100"/>
          <a:sy n="71" d="100"/>
        </p:scale>
        <p:origin x="618" y="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5FDAE5-AC26-4117-965A-3D00E1274D3C}" type="doc">
      <dgm:prSet loTypeId="urn:microsoft.com/office/officeart/2005/8/layout/hierarchy5" loCatId="hierarchy" qsTypeId="urn:microsoft.com/office/officeart/2005/8/quickstyle/3d2#1" qsCatId="3D" csTypeId="urn:microsoft.com/office/officeart/2005/8/colors/accent1_2" csCatId="accent1" phldr="1"/>
      <dgm:spPr/>
    </dgm:pt>
    <dgm:pt modelId="{DA998FFC-5C45-4F63-8EBE-AF0F3305C012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0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Миопиянинг</a:t>
          </a:r>
          <a:r>
            <a:rPr kumimoji="0" lang="ru-RU" sz="4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40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асоратлари</a:t>
          </a:r>
          <a:endParaRPr kumimoji="0" lang="ru-RU" sz="40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gm:t>
    </dgm:pt>
    <dgm:pt modelId="{7EF5E7C6-B7F9-4401-8660-B096327B5C37}" type="parTrans" cxnId="{90449721-06E4-43A0-AFBF-81ED862FB9B2}">
      <dgm:prSet/>
      <dgm:spPr/>
      <dgm:t>
        <a:bodyPr/>
        <a:lstStyle/>
        <a:p>
          <a:endParaRPr lang="ru-RU"/>
        </a:p>
      </dgm:t>
    </dgm:pt>
    <dgm:pt modelId="{333D4260-A140-4B04-B39E-E09984450615}" type="sibTrans" cxnId="{90449721-06E4-43A0-AFBF-81ED862FB9B2}">
      <dgm:prSet/>
      <dgm:spPr/>
      <dgm:t>
        <a:bodyPr/>
        <a:lstStyle/>
        <a:p>
          <a:endParaRPr lang="ru-RU"/>
        </a:p>
      </dgm:t>
    </dgm:pt>
    <dgm:pt modelId="{51EAF053-D7F6-44B4-84CB-AD934C8975F5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Миопик</a:t>
          </a:r>
          <a:r>
            <a:rPr kumimoji="0" lang="ru-RU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конус</a:t>
          </a:r>
        </a:p>
      </dgm:t>
    </dgm:pt>
    <dgm:pt modelId="{0C75E258-7922-44DB-819D-740FCD69A455}" type="parTrans" cxnId="{39DB6F49-0234-4C69-A2BC-34524EFA84A9}">
      <dgm:prSet/>
      <dgm:spPr/>
      <dgm:t>
        <a:bodyPr/>
        <a:lstStyle/>
        <a:p>
          <a:endParaRPr lang="ru-RU"/>
        </a:p>
      </dgm:t>
    </dgm:pt>
    <dgm:pt modelId="{2FB3A203-3C44-4FF7-8FBC-2FA0A47B3932}" type="sibTrans" cxnId="{39DB6F49-0234-4C69-A2BC-34524EFA84A9}">
      <dgm:prSet/>
      <dgm:spPr/>
      <dgm:t>
        <a:bodyPr/>
        <a:lstStyle/>
        <a:p>
          <a:endParaRPr lang="ru-RU"/>
        </a:p>
      </dgm:t>
    </dgm:pt>
    <dgm:pt modelId="{3C0010D5-B703-440D-8993-5269D34B1984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Миопик</a:t>
          </a:r>
          <a:r>
            <a:rPr kumimoji="0" lang="ru-RU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стафилома</a:t>
          </a:r>
        </a:p>
      </dgm:t>
    </dgm:pt>
    <dgm:pt modelId="{EF7155E0-DAB5-49F3-8E8C-763A6E1F8EC1}" type="parTrans" cxnId="{CA88985E-D59C-4E22-926A-53374C705317}">
      <dgm:prSet/>
      <dgm:spPr/>
      <dgm:t>
        <a:bodyPr/>
        <a:lstStyle/>
        <a:p>
          <a:endParaRPr lang="ru-RU"/>
        </a:p>
      </dgm:t>
    </dgm:pt>
    <dgm:pt modelId="{FA311E31-F8B8-42D9-A670-B510512B956F}" type="sibTrans" cxnId="{CA88985E-D59C-4E22-926A-53374C705317}">
      <dgm:prSet/>
      <dgm:spPr/>
      <dgm:t>
        <a:bodyPr/>
        <a:lstStyle/>
        <a:p>
          <a:endParaRPr lang="ru-RU"/>
        </a:p>
      </dgm:t>
    </dgm:pt>
    <dgm:pt modelId="{0C9A421F-F644-4126-B617-380CCE40EDEF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Ташқарига</a:t>
          </a:r>
          <a:r>
            <a:rPr kumimoji="0" lang="ru-RU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24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қараган</a:t>
          </a:r>
          <a:r>
            <a:rPr kumimoji="0" lang="ru-RU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2400" b="1" i="0" u="none" strike="noStrike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ғилайлик</a:t>
          </a:r>
          <a:endParaRPr kumimoji="0" lang="ru-RU" sz="24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gm:t>
    </dgm:pt>
    <dgm:pt modelId="{F1D930A2-ED04-4597-B13D-53D75C53099B}" type="parTrans" cxnId="{D83B4F70-3233-46DB-AF3B-2EBB22657058}">
      <dgm:prSet/>
      <dgm:spPr/>
      <dgm:t>
        <a:bodyPr/>
        <a:lstStyle/>
        <a:p>
          <a:endParaRPr lang="ru-RU"/>
        </a:p>
      </dgm:t>
    </dgm:pt>
    <dgm:pt modelId="{F2B39FC1-1F47-4DDE-AE08-17757A3519ED}" type="sibTrans" cxnId="{D83B4F70-3233-46DB-AF3B-2EBB22657058}">
      <dgm:prSet/>
      <dgm:spPr/>
      <dgm:t>
        <a:bodyPr/>
        <a:lstStyle/>
        <a:p>
          <a:endParaRPr lang="ru-RU"/>
        </a:p>
      </dgm:t>
    </dgm:pt>
    <dgm:pt modelId="{792DD186-22A0-4D66-9E99-5505F0FE56B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Шишасимон танага қон қуйилиши</a:t>
          </a:r>
          <a:endParaRPr kumimoji="0" lang="ru-RU" sz="24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gm:t>
    </dgm:pt>
    <dgm:pt modelId="{055944A8-C8D3-42F8-9402-6C79BA333D8C}" type="parTrans" cxnId="{C6808DCE-3163-4A1E-B295-0BDC37F17C1C}">
      <dgm:prSet/>
      <dgm:spPr/>
      <dgm:t>
        <a:bodyPr/>
        <a:lstStyle/>
        <a:p>
          <a:endParaRPr lang="ru-RU"/>
        </a:p>
      </dgm:t>
    </dgm:pt>
    <dgm:pt modelId="{B77B4907-C388-4524-9A26-108FDCD2E54A}" type="sibTrans" cxnId="{C6808DCE-3163-4A1E-B295-0BDC37F17C1C}">
      <dgm:prSet/>
      <dgm:spPr/>
      <dgm:t>
        <a:bodyPr/>
        <a:lstStyle/>
        <a:p>
          <a:endParaRPr lang="ru-RU"/>
        </a:p>
      </dgm:t>
    </dgm:pt>
    <dgm:pt modelId="{0ABC8715-5CEF-47DF-8359-EC8D03EC9884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0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Тўр пардага қон қуйилиши</a:t>
          </a:r>
          <a:endParaRPr kumimoji="0" lang="en-US" sz="20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gm:t>
    </dgm:pt>
    <dgm:pt modelId="{7F2564FB-594F-42E1-B64B-773F4DBE4BB8}" type="parTrans" cxnId="{0A77B89A-C733-4BBF-9C96-44D07177DE08}">
      <dgm:prSet/>
      <dgm:spPr/>
      <dgm:t>
        <a:bodyPr/>
        <a:lstStyle/>
        <a:p>
          <a:endParaRPr lang="ru-RU"/>
        </a:p>
      </dgm:t>
    </dgm:pt>
    <dgm:pt modelId="{7AD0FC6F-9278-421B-B87E-CB94CB348508}" type="sibTrans" cxnId="{0A77B89A-C733-4BBF-9C96-44D07177DE08}">
      <dgm:prSet/>
      <dgm:spPr/>
      <dgm:t>
        <a:bodyPr/>
        <a:lstStyle/>
        <a:p>
          <a:endParaRPr lang="ru-RU"/>
        </a:p>
      </dgm:t>
    </dgm:pt>
    <dgm:pt modelId="{CCC6DEAC-0D03-47A1-9D1F-98F196F1A8AD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4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400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Тўр парда кўчиши</a:t>
          </a:r>
          <a:endParaRPr kumimoji="0" lang="en-US" sz="24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400" b="1" i="0" u="none" strike="noStrike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gm:t>
    </dgm:pt>
    <dgm:pt modelId="{F13F7188-580D-45E8-A97A-C47645AEED4E}" type="parTrans" cxnId="{842E367C-95C2-4E4E-861F-3000F33B0755}">
      <dgm:prSet/>
      <dgm:spPr/>
      <dgm:t>
        <a:bodyPr/>
        <a:lstStyle/>
        <a:p>
          <a:endParaRPr lang="ru-RU"/>
        </a:p>
      </dgm:t>
    </dgm:pt>
    <dgm:pt modelId="{3DE23120-2E82-4210-84BF-566324D0255F}" type="sibTrans" cxnId="{842E367C-95C2-4E4E-861F-3000F33B0755}">
      <dgm:prSet/>
      <dgm:spPr/>
      <dgm:t>
        <a:bodyPr/>
        <a:lstStyle/>
        <a:p>
          <a:endParaRPr lang="ru-RU"/>
        </a:p>
      </dgm:t>
    </dgm:pt>
    <dgm:pt modelId="{5CDE8FD8-10B7-464C-997A-0E6A4B9A022A}" type="pres">
      <dgm:prSet presAssocID="{405FDAE5-AC26-4117-965A-3D00E1274D3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5322CE-DAE3-4E82-B1C5-C07BF3976F67}" type="pres">
      <dgm:prSet presAssocID="{405FDAE5-AC26-4117-965A-3D00E1274D3C}" presName="hierFlow" presStyleCnt="0"/>
      <dgm:spPr/>
    </dgm:pt>
    <dgm:pt modelId="{C9E8E6C3-2460-4813-A287-96FA9C52B0BD}" type="pres">
      <dgm:prSet presAssocID="{405FDAE5-AC26-4117-965A-3D00E1274D3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4050B6-1303-4E99-A5CF-2EDF4BDF97DF}" type="pres">
      <dgm:prSet presAssocID="{DA998FFC-5C45-4F63-8EBE-AF0F3305C012}" presName="Name17" presStyleCnt="0"/>
      <dgm:spPr/>
    </dgm:pt>
    <dgm:pt modelId="{7131136D-B018-4E2D-9D2F-BF5F5715513E}" type="pres">
      <dgm:prSet presAssocID="{DA998FFC-5C45-4F63-8EBE-AF0F3305C012}" presName="level1Shape" presStyleLbl="node0" presStyleIdx="0" presStyleCnt="1" custScaleX="176156" custScaleY="217460" custLinFactX="-40541" custLinFactNeighborX="-100000" custLinFactNeighborY="-37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E6D611-9C21-4FB2-A936-5CB8DC978526}" type="pres">
      <dgm:prSet presAssocID="{DA998FFC-5C45-4F63-8EBE-AF0F3305C012}" presName="hierChild2" presStyleCnt="0"/>
      <dgm:spPr/>
    </dgm:pt>
    <dgm:pt modelId="{3DF588EB-737D-4479-BF0F-F23126EC2BCE}" type="pres">
      <dgm:prSet presAssocID="{0C75E258-7922-44DB-819D-740FCD69A455}" presName="Name25" presStyleLbl="parChTrans1D2" presStyleIdx="0" presStyleCnt="6"/>
      <dgm:spPr/>
      <dgm:t>
        <a:bodyPr/>
        <a:lstStyle/>
        <a:p>
          <a:endParaRPr lang="ru-RU"/>
        </a:p>
      </dgm:t>
    </dgm:pt>
    <dgm:pt modelId="{7030B274-556B-4FCD-AF5B-3A444A94F476}" type="pres">
      <dgm:prSet presAssocID="{0C75E258-7922-44DB-819D-740FCD69A455}" presName="connTx" presStyleLbl="parChTrans1D2" presStyleIdx="0" presStyleCnt="6"/>
      <dgm:spPr/>
      <dgm:t>
        <a:bodyPr/>
        <a:lstStyle/>
        <a:p>
          <a:endParaRPr lang="ru-RU"/>
        </a:p>
      </dgm:t>
    </dgm:pt>
    <dgm:pt modelId="{FD3FC266-CF32-4BD9-9522-9446DA7206AB}" type="pres">
      <dgm:prSet presAssocID="{51EAF053-D7F6-44B4-84CB-AD934C8975F5}" presName="Name30" presStyleCnt="0"/>
      <dgm:spPr/>
    </dgm:pt>
    <dgm:pt modelId="{3525CF49-96D4-49BB-9B8A-097215F1E07D}" type="pres">
      <dgm:prSet presAssocID="{51EAF053-D7F6-44B4-84CB-AD934C8975F5}" presName="level2Shape" presStyleLbl="node2" presStyleIdx="0" presStyleCnt="6" custScaleX="122332"/>
      <dgm:spPr/>
      <dgm:t>
        <a:bodyPr/>
        <a:lstStyle/>
        <a:p>
          <a:endParaRPr lang="ru-RU"/>
        </a:p>
      </dgm:t>
    </dgm:pt>
    <dgm:pt modelId="{35F9CA0D-8D9C-4E87-A1A0-13DDC582C533}" type="pres">
      <dgm:prSet presAssocID="{51EAF053-D7F6-44B4-84CB-AD934C8975F5}" presName="hierChild3" presStyleCnt="0"/>
      <dgm:spPr/>
    </dgm:pt>
    <dgm:pt modelId="{97DAC2AA-1265-46C5-99C7-2458606380ED}" type="pres">
      <dgm:prSet presAssocID="{EF7155E0-DAB5-49F3-8E8C-763A6E1F8EC1}" presName="Name25" presStyleLbl="parChTrans1D2" presStyleIdx="1" presStyleCnt="6"/>
      <dgm:spPr/>
      <dgm:t>
        <a:bodyPr/>
        <a:lstStyle/>
        <a:p>
          <a:endParaRPr lang="ru-RU"/>
        </a:p>
      </dgm:t>
    </dgm:pt>
    <dgm:pt modelId="{AF40D3DD-6E1A-4FBE-9F8B-CEC6D4E9ACB7}" type="pres">
      <dgm:prSet presAssocID="{EF7155E0-DAB5-49F3-8E8C-763A6E1F8EC1}" presName="connTx" presStyleLbl="parChTrans1D2" presStyleIdx="1" presStyleCnt="6"/>
      <dgm:spPr/>
      <dgm:t>
        <a:bodyPr/>
        <a:lstStyle/>
        <a:p>
          <a:endParaRPr lang="ru-RU"/>
        </a:p>
      </dgm:t>
    </dgm:pt>
    <dgm:pt modelId="{5CF053A7-17C1-4CAC-BF47-A0119922E85E}" type="pres">
      <dgm:prSet presAssocID="{3C0010D5-B703-440D-8993-5269D34B1984}" presName="Name30" presStyleCnt="0"/>
      <dgm:spPr/>
    </dgm:pt>
    <dgm:pt modelId="{5546C2D9-5A48-4F05-9EFB-D5630434D978}" type="pres">
      <dgm:prSet presAssocID="{3C0010D5-B703-440D-8993-5269D34B1984}" presName="level2Shape" presStyleLbl="node2" presStyleIdx="1" presStyleCnt="6" custScaleX="122332"/>
      <dgm:spPr/>
      <dgm:t>
        <a:bodyPr/>
        <a:lstStyle/>
        <a:p>
          <a:endParaRPr lang="ru-RU"/>
        </a:p>
      </dgm:t>
    </dgm:pt>
    <dgm:pt modelId="{52B05F47-51CB-4AB9-A115-7ADCCA4B031E}" type="pres">
      <dgm:prSet presAssocID="{3C0010D5-B703-440D-8993-5269D34B1984}" presName="hierChild3" presStyleCnt="0"/>
      <dgm:spPr/>
    </dgm:pt>
    <dgm:pt modelId="{50E48289-2958-474B-BFCA-A3C2A37D7018}" type="pres">
      <dgm:prSet presAssocID="{F1D930A2-ED04-4597-B13D-53D75C53099B}" presName="Name25" presStyleLbl="parChTrans1D2" presStyleIdx="2" presStyleCnt="6"/>
      <dgm:spPr/>
      <dgm:t>
        <a:bodyPr/>
        <a:lstStyle/>
        <a:p>
          <a:endParaRPr lang="ru-RU"/>
        </a:p>
      </dgm:t>
    </dgm:pt>
    <dgm:pt modelId="{2E96F9F7-C140-4011-A00A-487929F12572}" type="pres">
      <dgm:prSet presAssocID="{F1D930A2-ED04-4597-B13D-53D75C53099B}" presName="connTx" presStyleLbl="parChTrans1D2" presStyleIdx="2" presStyleCnt="6"/>
      <dgm:spPr/>
      <dgm:t>
        <a:bodyPr/>
        <a:lstStyle/>
        <a:p>
          <a:endParaRPr lang="ru-RU"/>
        </a:p>
      </dgm:t>
    </dgm:pt>
    <dgm:pt modelId="{1B68F0AC-D573-4BBE-8493-48181678CA9B}" type="pres">
      <dgm:prSet presAssocID="{0C9A421F-F644-4126-B617-380CCE40EDEF}" presName="Name30" presStyleCnt="0"/>
      <dgm:spPr/>
    </dgm:pt>
    <dgm:pt modelId="{566E6224-34F5-4679-A3EF-AE82E9FF6C67}" type="pres">
      <dgm:prSet presAssocID="{0C9A421F-F644-4126-B617-380CCE40EDEF}" presName="level2Shape" presStyleLbl="node2" presStyleIdx="2" presStyleCnt="6" custScaleX="122283"/>
      <dgm:spPr/>
      <dgm:t>
        <a:bodyPr/>
        <a:lstStyle/>
        <a:p>
          <a:endParaRPr lang="ru-RU"/>
        </a:p>
      </dgm:t>
    </dgm:pt>
    <dgm:pt modelId="{16B2A83C-765D-49CF-8D7F-9F0BA87A82DA}" type="pres">
      <dgm:prSet presAssocID="{0C9A421F-F644-4126-B617-380CCE40EDEF}" presName="hierChild3" presStyleCnt="0"/>
      <dgm:spPr/>
    </dgm:pt>
    <dgm:pt modelId="{B4BA5DAF-EC91-4893-AB02-0B6C6F01F480}" type="pres">
      <dgm:prSet presAssocID="{055944A8-C8D3-42F8-9402-6C79BA333D8C}" presName="Name25" presStyleLbl="parChTrans1D2" presStyleIdx="3" presStyleCnt="6"/>
      <dgm:spPr/>
      <dgm:t>
        <a:bodyPr/>
        <a:lstStyle/>
        <a:p>
          <a:endParaRPr lang="ru-RU"/>
        </a:p>
      </dgm:t>
    </dgm:pt>
    <dgm:pt modelId="{BAF91920-22FC-45B4-A5EA-9E2CD40EF490}" type="pres">
      <dgm:prSet presAssocID="{055944A8-C8D3-42F8-9402-6C79BA333D8C}" presName="connTx" presStyleLbl="parChTrans1D2" presStyleIdx="3" presStyleCnt="6"/>
      <dgm:spPr/>
      <dgm:t>
        <a:bodyPr/>
        <a:lstStyle/>
        <a:p>
          <a:endParaRPr lang="ru-RU"/>
        </a:p>
      </dgm:t>
    </dgm:pt>
    <dgm:pt modelId="{C8B365CE-D22D-4EED-B6DA-02E83AB38C4A}" type="pres">
      <dgm:prSet presAssocID="{792DD186-22A0-4D66-9E99-5505F0FE56B1}" presName="Name30" presStyleCnt="0"/>
      <dgm:spPr/>
    </dgm:pt>
    <dgm:pt modelId="{495F9D7E-96D6-47D5-AE49-03B301C13A40}" type="pres">
      <dgm:prSet presAssocID="{792DD186-22A0-4D66-9E99-5505F0FE56B1}" presName="level2Shape" presStyleLbl="node2" presStyleIdx="3" presStyleCnt="6" custScaleX="122381"/>
      <dgm:spPr/>
      <dgm:t>
        <a:bodyPr/>
        <a:lstStyle/>
        <a:p>
          <a:endParaRPr lang="ru-RU"/>
        </a:p>
      </dgm:t>
    </dgm:pt>
    <dgm:pt modelId="{4DAC1000-E781-47CF-B139-CC8F79081A45}" type="pres">
      <dgm:prSet presAssocID="{792DD186-22A0-4D66-9E99-5505F0FE56B1}" presName="hierChild3" presStyleCnt="0"/>
      <dgm:spPr/>
    </dgm:pt>
    <dgm:pt modelId="{72C77078-32D7-41EA-974F-80E810B78D75}" type="pres">
      <dgm:prSet presAssocID="{7F2564FB-594F-42E1-B64B-773F4DBE4BB8}" presName="Name25" presStyleLbl="parChTrans1D2" presStyleIdx="4" presStyleCnt="6"/>
      <dgm:spPr/>
      <dgm:t>
        <a:bodyPr/>
        <a:lstStyle/>
        <a:p>
          <a:endParaRPr lang="ru-RU"/>
        </a:p>
      </dgm:t>
    </dgm:pt>
    <dgm:pt modelId="{86E66A88-3AD3-4ED9-A11E-BF741B2737CA}" type="pres">
      <dgm:prSet presAssocID="{7F2564FB-594F-42E1-B64B-773F4DBE4BB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536F04F-D1FA-488A-9C02-3EAC186D8356}" type="pres">
      <dgm:prSet presAssocID="{0ABC8715-5CEF-47DF-8359-EC8D03EC9884}" presName="Name30" presStyleCnt="0"/>
      <dgm:spPr/>
    </dgm:pt>
    <dgm:pt modelId="{0D64D057-D4B7-4360-B6CC-E2EBB628187B}" type="pres">
      <dgm:prSet presAssocID="{0ABC8715-5CEF-47DF-8359-EC8D03EC9884}" presName="level2Shape" presStyleLbl="node2" presStyleIdx="4" presStyleCnt="6" custScaleX="122381"/>
      <dgm:spPr/>
      <dgm:t>
        <a:bodyPr/>
        <a:lstStyle/>
        <a:p>
          <a:endParaRPr lang="ru-RU"/>
        </a:p>
      </dgm:t>
    </dgm:pt>
    <dgm:pt modelId="{D03A1F92-BFAD-42B5-B32C-1B9D826E60E5}" type="pres">
      <dgm:prSet presAssocID="{0ABC8715-5CEF-47DF-8359-EC8D03EC9884}" presName="hierChild3" presStyleCnt="0"/>
      <dgm:spPr/>
    </dgm:pt>
    <dgm:pt modelId="{D92E3B2F-CBFF-443A-9978-ACD8D347FAE3}" type="pres">
      <dgm:prSet presAssocID="{F13F7188-580D-45E8-A97A-C47645AEED4E}" presName="Name25" presStyleLbl="parChTrans1D2" presStyleIdx="5" presStyleCnt="6"/>
      <dgm:spPr/>
      <dgm:t>
        <a:bodyPr/>
        <a:lstStyle/>
        <a:p>
          <a:endParaRPr lang="ru-RU"/>
        </a:p>
      </dgm:t>
    </dgm:pt>
    <dgm:pt modelId="{31CDD5F9-60E1-4451-9398-F0775A2B3134}" type="pres">
      <dgm:prSet presAssocID="{F13F7188-580D-45E8-A97A-C47645AEED4E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1BA5202-FB2A-4F3A-AB74-5F72EDD0D400}" type="pres">
      <dgm:prSet presAssocID="{CCC6DEAC-0D03-47A1-9D1F-98F196F1A8AD}" presName="Name30" presStyleCnt="0"/>
      <dgm:spPr/>
    </dgm:pt>
    <dgm:pt modelId="{D53096D9-AB31-480C-85D6-DA0CB0E8088B}" type="pres">
      <dgm:prSet presAssocID="{CCC6DEAC-0D03-47A1-9D1F-98F196F1A8AD}" presName="level2Shape" presStyleLbl="node2" presStyleIdx="5" presStyleCnt="6" custScaleX="122430" custLinFactNeighborX="3540" custLinFactNeighborY="-3532"/>
      <dgm:spPr/>
      <dgm:t>
        <a:bodyPr/>
        <a:lstStyle/>
        <a:p>
          <a:endParaRPr lang="ru-RU"/>
        </a:p>
      </dgm:t>
    </dgm:pt>
    <dgm:pt modelId="{0C109EB5-B000-4D9F-9351-722BD8248769}" type="pres">
      <dgm:prSet presAssocID="{CCC6DEAC-0D03-47A1-9D1F-98F196F1A8AD}" presName="hierChild3" presStyleCnt="0"/>
      <dgm:spPr/>
    </dgm:pt>
    <dgm:pt modelId="{A53F42B4-4CCE-43DA-A198-EE3835CD7B16}" type="pres">
      <dgm:prSet presAssocID="{405FDAE5-AC26-4117-965A-3D00E1274D3C}" presName="bgShapesFlow" presStyleCnt="0"/>
      <dgm:spPr/>
    </dgm:pt>
  </dgm:ptLst>
  <dgm:cxnLst>
    <dgm:cxn modelId="{00C23165-05EB-40EA-9205-9A472BDF9AD2}" type="presOf" srcId="{EF7155E0-DAB5-49F3-8E8C-763A6E1F8EC1}" destId="{AF40D3DD-6E1A-4FBE-9F8B-CEC6D4E9ACB7}" srcOrd="1" destOrd="0" presId="urn:microsoft.com/office/officeart/2005/8/layout/hierarchy5"/>
    <dgm:cxn modelId="{4223100F-32DE-4351-A21D-E2532611271D}" type="presOf" srcId="{405FDAE5-AC26-4117-965A-3D00E1274D3C}" destId="{5CDE8FD8-10B7-464C-997A-0E6A4B9A022A}" srcOrd="0" destOrd="0" presId="urn:microsoft.com/office/officeart/2005/8/layout/hierarchy5"/>
    <dgm:cxn modelId="{90449721-06E4-43A0-AFBF-81ED862FB9B2}" srcId="{405FDAE5-AC26-4117-965A-3D00E1274D3C}" destId="{DA998FFC-5C45-4F63-8EBE-AF0F3305C012}" srcOrd="0" destOrd="0" parTransId="{7EF5E7C6-B7F9-4401-8660-B096327B5C37}" sibTransId="{333D4260-A140-4B04-B39E-E09984450615}"/>
    <dgm:cxn modelId="{4694173F-2275-4319-9D6C-3A3237DBF1BE}" type="presOf" srcId="{51EAF053-D7F6-44B4-84CB-AD934C8975F5}" destId="{3525CF49-96D4-49BB-9B8A-097215F1E07D}" srcOrd="0" destOrd="0" presId="urn:microsoft.com/office/officeart/2005/8/layout/hierarchy5"/>
    <dgm:cxn modelId="{EB992DEF-DE07-442F-B7F6-E16A03B0D239}" type="presOf" srcId="{CCC6DEAC-0D03-47A1-9D1F-98F196F1A8AD}" destId="{D53096D9-AB31-480C-85D6-DA0CB0E8088B}" srcOrd="0" destOrd="0" presId="urn:microsoft.com/office/officeart/2005/8/layout/hierarchy5"/>
    <dgm:cxn modelId="{F2723E67-7066-4E5D-A645-EAFE48B92811}" type="presOf" srcId="{792DD186-22A0-4D66-9E99-5505F0FE56B1}" destId="{495F9D7E-96D6-47D5-AE49-03B301C13A40}" srcOrd="0" destOrd="0" presId="urn:microsoft.com/office/officeart/2005/8/layout/hierarchy5"/>
    <dgm:cxn modelId="{5572B29E-8654-48B6-943D-6D41C1D8EFA9}" type="presOf" srcId="{F1D930A2-ED04-4597-B13D-53D75C53099B}" destId="{50E48289-2958-474B-BFCA-A3C2A37D7018}" srcOrd="0" destOrd="0" presId="urn:microsoft.com/office/officeart/2005/8/layout/hierarchy5"/>
    <dgm:cxn modelId="{299AA692-085A-42FC-83BC-D27791B843DF}" type="presOf" srcId="{0C9A421F-F644-4126-B617-380CCE40EDEF}" destId="{566E6224-34F5-4679-A3EF-AE82E9FF6C67}" srcOrd="0" destOrd="0" presId="urn:microsoft.com/office/officeart/2005/8/layout/hierarchy5"/>
    <dgm:cxn modelId="{0A77B89A-C733-4BBF-9C96-44D07177DE08}" srcId="{DA998FFC-5C45-4F63-8EBE-AF0F3305C012}" destId="{0ABC8715-5CEF-47DF-8359-EC8D03EC9884}" srcOrd="4" destOrd="0" parTransId="{7F2564FB-594F-42E1-B64B-773F4DBE4BB8}" sibTransId="{7AD0FC6F-9278-421B-B87E-CB94CB348508}"/>
    <dgm:cxn modelId="{F7AFB167-9C84-4C7D-84E6-3C72C4ABD967}" type="presOf" srcId="{7F2564FB-594F-42E1-B64B-773F4DBE4BB8}" destId="{72C77078-32D7-41EA-974F-80E810B78D75}" srcOrd="0" destOrd="0" presId="urn:microsoft.com/office/officeart/2005/8/layout/hierarchy5"/>
    <dgm:cxn modelId="{7BC63F95-BC6D-477B-816A-1A16EE6D1BC3}" type="presOf" srcId="{0C75E258-7922-44DB-819D-740FCD69A455}" destId="{7030B274-556B-4FCD-AF5B-3A444A94F476}" srcOrd="1" destOrd="0" presId="urn:microsoft.com/office/officeart/2005/8/layout/hierarchy5"/>
    <dgm:cxn modelId="{C6808DCE-3163-4A1E-B295-0BDC37F17C1C}" srcId="{DA998FFC-5C45-4F63-8EBE-AF0F3305C012}" destId="{792DD186-22A0-4D66-9E99-5505F0FE56B1}" srcOrd="3" destOrd="0" parTransId="{055944A8-C8D3-42F8-9402-6C79BA333D8C}" sibTransId="{B77B4907-C388-4524-9A26-108FDCD2E54A}"/>
    <dgm:cxn modelId="{70BBC6A7-7F2E-45C3-AC73-36DF2C45DCC4}" type="presOf" srcId="{DA998FFC-5C45-4F63-8EBE-AF0F3305C012}" destId="{7131136D-B018-4E2D-9D2F-BF5F5715513E}" srcOrd="0" destOrd="0" presId="urn:microsoft.com/office/officeart/2005/8/layout/hierarchy5"/>
    <dgm:cxn modelId="{D83B4F70-3233-46DB-AF3B-2EBB22657058}" srcId="{DA998FFC-5C45-4F63-8EBE-AF0F3305C012}" destId="{0C9A421F-F644-4126-B617-380CCE40EDEF}" srcOrd="2" destOrd="0" parTransId="{F1D930A2-ED04-4597-B13D-53D75C53099B}" sibTransId="{F2B39FC1-1F47-4DDE-AE08-17757A3519ED}"/>
    <dgm:cxn modelId="{FA86A64E-6785-49E5-AB84-4251F27282D7}" type="presOf" srcId="{055944A8-C8D3-42F8-9402-6C79BA333D8C}" destId="{B4BA5DAF-EC91-4893-AB02-0B6C6F01F480}" srcOrd="0" destOrd="0" presId="urn:microsoft.com/office/officeart/2005/8/layout/hierarchy5"/>
    <dgm:cxn modelId="{5908F6EC-A784-4D8B-B3B1-FAFC7D8D507D}" type="presOf" srcId="{EF7155E0-DAB5-49F3-8E8C-763A6E1F8EC1}" destId="{97DAC2AA-1265-46C5-99C7-2458606380ED}" srcOrd="0" destOrd="0" presId="urn:microsoft.com/office/officeart/2005/8/layout/hierarchy5"/>
    <dgm:cxn modelId="{B8BB804A-85D4-4D1F-8AD5-A3BC2ED1F693}" type="presOf" srcId="{0C75E258-7922-44DB-819D-740FCD69A455}" destId="{3DF588EB-737D-4479-BF0F-F23126EC2BCE}" srcOrd="0" destOrd="0" presId="urn:microsoft.com/office/officeart/2005/8/layout/hierarchy5"/>
    <dgm:cxn modelId="{842E367C-95C2-4E4E-861F-3000F33B0755}" srcId="{DA998FFC-5C45-4F63-8EBE-AF0F3305C012}" destId="{CCC6DEAC-0D03-47A1-9D1F-98F196F1A8AD}" srcOrd="5" destOrd="0" parTransId="{F13F7188-580D-45E8-A97A-C47645AEED4E}" sibTransId="{3DE23120-2E82-4210-84BF-566324D0255F}"/>
    <dgm:cxn modelId="{CDA18BF0-C602-4F31-B8E5-760B945BA176}" type="presOf" srcId="{7F2564FB-594F-42E1-B64B-773F4DBE4BB8}" destId="{86E66A88-3AD3-4ED9-A11E-BF741B2737CA}" srcOrd="1" destOrd="0" presId="urn:microsoft.com/office/officeart/2005/8/layout/hierarchy5"/>
    <dgm:cxn modelId="{690F1C90-A4B2-4D7F-8937-901E16E953B4}" type="presOf" srcId="{F1D930A2-ED04-4597-B13D-53D75C53099B}" destId="{2E96F9F7-C140-4011-A00A-487929F12572}" srcOrd="1" destOrd="0" presId="urn:microsoft.com/office/officeart/2005/8/layout/hierarchy5"/>
    <dgm:cxn modelId="{407ABD58-E01D-4E8E-8BE1-CD838861A140}" type="presOf" srcId="{F13F7188-580D-45E8-A97A-C47645AEED4E}" destId="{D92E3B2F-CBFF-443A-9978-ACD8D347FAE3}" srcOrd="0" destOrd="0" presId="urn:microsoft.com/office/officeart/2005/8/layout/hierarchy5"/>
    <dgm:cxn modelId="{0181C508-6DE3-4183-BA06-4E2E941E1961}" type="presOf" srcId="{0ABC8715-5CEF-47DF-8359-EC8D03EC9884}" destId="{0D64D057-D4B7-4360-B6CC-E2EBB628187B}" srcOrd="0" destOrd="0" presId="urn:microsoft.com/office/officeart/2005/8/layout/hierarchy5"/>
    <dgm:cxn modelId="{15372C9A-D363-4510-B3E3-0616C4B4F23E}" type="presOf" srcId="{3C0010D5-B703-440D-8993-5269D34B1984}" destId="{5546C2D9-5A48-4F05-9EFB-D5630434D978}" srcOrd="0" destOrd="0" presId="urn:microsoft.com/office/officeart/2005/8/layout/hierarchy5"/>
    <dgm:cxn modelId="{422A8972-E033-4CA9-B684-64806671624A}" type="presOf" srcId="{055944A8-C8D3-42F8-9402-6C79BA333D8C}" destId="{BAF91920-22FC-45B4-A5EA-9E2CD40EF490}" srcOrd="1" destOrd="0" presId="urn:microsoft.com/office/officeart/2005/8/layout/hierarchy5"/>
    <dgm:cxn modelId="{39DB6F49-0234-4C69-A2BC-34524EFA84A9}" srcId="{DA998FFC-5C45-4F63-8EBE-AF0F3305C012}" destId="{51EAF053-D7F6-44B4-84CB-AD934C8975F5}" srcOrd="0" destOrd="0" parTransId="{0C75E258-7922-44DB-819D-740FCD69A455}" sibTransId="{2FB3A203-3C44-4FF7-8FBC-2FA0A47B3932}"/>
    <dgm:cxn modelId="{CA88985E-D59C-4E22-926A-53374C705317}" srcId="{DA998FFC-5C45-4F63-8EBE-AF0F3305C012}" destId="{3C0010D5-B703-440D-8993-5269D34B1984}" srcOrd="1" destOrd="0" parTransId="{EF7155E0-DAB5-49F3-8E8C-763A6E1F8EC1}" sibTransId="{FA311E31-F8B8-42D9-A670-B510512B956F}"/>
    <dgm:cxn modelId="{9053C136-C838-4F5A-B442-065F9E33A724}" type="presOf" srcId="{F13F7188-580D-45E8-A97A-C47645AEED4E}" destId="{31CDD5F9-60E1-4451-9398-F0775A2B3134}" srcOrd="1" destOrd="0" presId="urn:microsoft.com/office/officeart/2005/8/layout/hierarchy5"/>
    <dgm:cxn modelId="{860834B2-B820-427D-A5A4-EE0639510C8D}" type="presParOf" srcId="{5CDE8FD8-10B7-464C-997A-0E6A4B9A022A}" destId="{7A5322CE-DAE3-4E82-B1C5-C07BF3976F67}" srcOrd="0" destOrd="0" presId="urn:microsoft.com/office/officeart/2005/8/layout/hierarchy5"/>
    <dgm:cxn modelId="{4F0EFA48-985C-4781-BD6D-1CC442F54C32}" type="presParOf" srcId="{7A5322CE-DAE3-4E82-B1C5-C07BF3976F67}" destId="{C9E8E6C3-2460-4813-A287-96FA9C52B0BD}" srcOrd="0" destOrd="0" presId="urn:microsoft.com/office/officeart/2005/8/layout/hierarchy5"/>
    <dgm:cxn modelId="{F7FC43AE-89BF-4A20-8B2E-FFCC0918E0E2}" type="presParOf" srcId="{C9E8E6C3-2460-4813-A287-96FA9C52B0BD}" destId="{814050B6-1303-4E99-A5CF-2EDF4BDF97DF}" srcOrd="0" destOrd="0" presId="urn:microsoft.com/office/officeart/2005/8/layout/hierarchy5"/>
    <dgm:cxn modelId="{7ED55980-F279-4F7A-908C-C489C92EC1A6}" type="presParOf" srcId="{814050B6-1303-4E99-A5CF-2EDF4BDF97DF}" destId="{7131136D-B018-4E2D-9D2F-BF5F5715513E}" srcOrd="0" destOrd="0" presId="urn:microsoft.com/office/officeart/2005/8/layout/hierarchy5"/>
    <dgm:cxn modelId="{2A8AE2B1-52EA-4EB8-A12A-6E5F7F6C911F}" type="presParOf" srcId="{814050B6-1303-4E99-A5CF-2EDF4BDF97DF}" destId="{F7E6D611-9C21-4FB2-A936-5CB8DC978526}" srcOrd="1" destOrd="0" presId="urn:microsoft.com/office/officeart/2005/8/layout/hierarchy5"/>
    <dgm:cxn modelId="{E287EDFE-D493-4792-8662-78387D0BF43B}" type="presParOf" srcId="{F7E6D611-9C21-4FB2-A936-5CB8DC978526}" destId="{3DF588EB-737D-4479-BF0F-F23126EC2BCE}" srcOrd="0" destOrd="0" presId="urn:microsoft.com/office/officeart/2005/8/layout/hierarchy5"/>
    <dgm:cxn modelId="{7EE07F60-BD23-4082-BC5E-9F16A066A3E4}" type="presParOf" srcId="{3DF588EB-737D-4479-BF0F-F23126EC2BCE}" destId="{7030B274-556B-4FCD-AF5B-3A444A94F476}" srcOrd="0" destOrd="0" presId="urn:microsoft.com/office/officeart/2005/8/layout/hierarchy5"/>
    <dgm:cxn modelId="{FAC1508B-6EFC-4E5E-AD89-9B00A1078711}" type="presParOf" srcId="{F7E6D611-9C21-4FB2-A936-5CB8DC978526}" destId="{FD3FC266-CF32-4BD9-9522-9446DA7206AB}" srcOrd="1" destOrd="0" presId="urn:microsoft.com/office/officeart/2005/8/layout/hierarchy5"/>
    <dgm:cxn modelId="{16ECEDCB-AD3B-4FEA-99F1-429C93A18D59}" type="presParOf" srcId="{FD3FC266-CF32-4BD9-9522-9446DA7206AB}" destId="{3525CF49-96D4-49BB-9B8A-097215F1E07D}" srcOrd="0" destOrd="0" presId="urn:microsoft.com/office/officeart/2005/8/layout/hierarchy5"/>
    <dgm:cxn modelId="{98C0BAFA-746D-4146-BA52-A2084D2E7F43}" type="presParOf" srcId="{FD3FC266-CF32-4BD9-9522-9446DA7206AB}" destId="{35F9CA0D-8D9C-4E87-A1A0-13DDC582C533}" srcOrd="1" destOrd="0" presId="urn:microsoft.com/office/officeart/2005/8/layout/hierarchy5"/>
    <dgm:cxn modelId="{CDBD7785-D61F-4E63-A8DE-95D8DCC85829}" type="presParOf" srcId="{F7E6D611-9C21-4FB2-A936-5CB8DC978526}" destId="{97DAC2AA-1265-46C5-99C7-2458606380ED}" srcOrd="2" destOrd="0" presId="urn:microsoft.com/office/officeart/2005/8/layout/hierarchy5"/>
    <dgm:cxn modelId="{39D3A428-2294-4DBC-8C05-76784FA1704E}" type="presParOf" srcId="{97DAC2AA-1265-46C5-99C7-2458606380ED}" destId="{AF40D3DD-6E1A-4FBE-9F8B-CEC6D4E9ACB7}" srcOrd="0" destOrd="0" presId="urn:microsoft.com/office/officeart/2005/8/layout/hierarchy5"/>
    <dgm:cxn modelId="{D2063C43-6D89-415B-8F0C-27C2927837AB}" type="presParOf" srcId="{F7E6D611-9C21-4FB2-A936-5CB8DC978526}" destId="{5CF053A7-17C1-4CAC-BF47-A0119922E85E}" srcOrd="3" destOrd="0" presId="urn:microsoft.com/office/officeart/2005/8/layout/hierarchy5"/>
    <dgm:cxn modelId="{969046D8-5AE9-4C61-A878-EB2227374516}" type="presParOf" srcId="{5CF053A7-17C1-4CAC-BF47-A0119922E85E}" destId="{5546C2D9-5A48-4F05-9EFB-D5630434D978}" srcOrd="0" destOrd="0" presId="urn:microsoft.com/office/officeart/2005/8/layout/hierarchy5"/>
    <dgm:cxn modelId="{EE29D2F2-C1AC-4C09-84AC-40A4B5C67616}" type="presParOf" srcId="{5CF053A7-17C1-4CAC-BF47-A0119922E85E}" destId="{52B05F47-51CB-4AB9-A115-7ADCCA4B031E}" srcOrd="1" destOrd="0" presId="urn:microsoft.com/office/officeart/2005/8/layout/hierarchy5"/>
    <dgm:cxn modelId="{EA9A9145-400D-4550-B5A6-E1FEC93C45C8}" type="presParOf" srcId="{F7E6D611-9C21-4FB2-A936-5CB8DC978526}" destId="{50E48289-2958-474B-BFCA-A3C2A37D7018}" srcOrd="4" destOrd="0" presId="urn:microsoft.com/office/officeart/2005/8/layout/hierarchy5"/>
    <dgm:cxn modelId="{0DE54AD4-A967-4948-99A5-65507A95CFF8}" type="presParOf" srcId="{50E48289-2958-474B-BFCA-A3C2A37D7018}" destId="{2E96F9F7-C140-4011-A00A-487929F12572}" srcOrd="0" destOrd="0" presId="urn:microsoft.com/office/officeart/2005/8/layout/hierarchy5"/>
    <dgm:cxn modelId="{466CC93A-92B2-4049-AFCA-03DC6BD20FF5}" type="presParOf" srcId="{F7E6D611-9C21-4FB2-A936-5CB8DC978526}" destId="{1B68F0AC-D573-4BBE-8493-48181678CA9B}" srcOrd="5" destOrd="0" presId="urn:microsoft.com/office/officeart/2005/8/layout/hierarchy5"/>
    <dgm:cxn modelId="{97422013-A29B-4F50-98D8-0022C13B7737}" type="presParOf" srcId="{1B68F0AC-D573-4BBE-8493-48181678CA9B}" destId="{566E6224-34F5-4679-A3EF-AE82E9FF6C67}" srcOrd="0" destOrd="0" presId="urn:microsoft.com/office/officeart/2005/8/layout/hierarchy5"/>
    <dgm:cxn modelId="{CF8D8A7F-0ED9-405F-ABBF-72367F01F737}" type="presParOf" srcId="{1B68F0AC-D573-4BBE-8493-48181678CA9B}" destId="{16B2A83C-765D-49CF-8D7F-9F0BA87A82DA}" srcOrd="1" destOrd="0" presId="urn:microsoft.com/office/officeart/2005/8/layout/hierarchy5"/>
    <dgm:cxn modelId="{BC063E51-FD6D-4047-AFD9-057E8A8D76AD}" type="presParOf" srcId="{F7E6D611-9C21-4FB2-A936-5CB8DC978526}" destId="{B4BA5DAF-EC91-4893-AB02-0B6C6F01F480}" srcOrd="6" destOrd="0" presId="urn:microsoft.com/office/officeart/2005/8/layout/hierarchy5"/>
    <dgm:cxn modelId="{835DDCBF-D7B0-4BED-98F8-70821DD3402C}" type="presParOf" srcId="{B4BA5DAF-EC91-4893-AB02-0B6C6F01F480}" destId="{BAF91920-22FC-45B4-A5EA-9E2CD40EF490}" srcOrd="0" destOrd="0" presId="urn:microsoft.com/office/officeart/2005/8/layout/hierarchy5"/>
    <dgm:cxn modelId="{F0D84960-A697-4803-9449-75C8B737E06C}" type="presParOf" srcId="{F7E6D611-9C21-4FB2-A936-5CB8DC978526}" destId="{C8B365CE-D22D-4EED-B6DA-02E83AB38C4A}" srcOrd="7" destOrd="0" presId="urn:microsoft.com/office/officeart/2005/8/layout/hierarchy5"/>
    <dgm:cxn modelId="{724142BA-A2A5-4997-964A-35057437C9C8}" type="presParOf" srcId="{C8B365CE-D22D-4EED-B6DA-02E83AB38C4A}" destId="{495F9D7E-96D6-47D5-AE49-03B301C13A40}" srcOrd="0" destOrd="0" presId="urn:microsoft.com/office/officeart/2005/8/layout/hierarchy5"/>
    <dgm:cxn modelId="{4012E537-7869-478A-A9E7-B654A506E38A}" type="presParOf" srcId="{C8B365CE-D22D-4EED-B6DA-02E83AB38C4A}" destId="{4DAC1000-E781-47CF-B139-CC8F79081A45}" srcOrd="1" destOrd="0" presId="urn:microsoft.com/office/officeart/2005/8/layout/hierarchy5"/>
    <dgm:cxn modelId="{D5E8A9F0-7FE3-44F0-86F8-3AA804F028F9}" type="presParOf" srcId="{F7E6D611-9C21-4FB2-A936-5CB8DC978526}" destId="{72C77078-32D7-41EA-974F-80E810B78D75}" srcOrd="8" destOrd="0" presId="urn:microsoft.com/office/officeart/2005/8/layout/hierarchy5"/>
    <dgm:cxn modelId="{F13ECA05-8B6B-4D3C-85D5-90183DEA19D8}" type="presParOf" srcId="{72C77078-32D7-41EA-974F-80E810B78D75}" destId="{86E66A88-3AD3-4ED9-A11E-BF741B2737CA}" srcOrd="0" destOrd="0" presId="urn:microsoft.com/office/officeart/2005/8/layout/hierarchy5"/>
    <dgm:cxn modelId="{57B91CA1-DA72-4702-9919-B2C48E46AD7C}" type="presParOf" srcId="{F7E6D611-9C21-4FB2-A936-5CB8DC978526}" destId="{2536F04F-D1FA-488A-9C02-3EAC186D8356}" srcOrd="9" destOrd="0" presId="urn:microsoft.com/office/officeart/2005/8/layout/hierarchy5"/>
    <dgm:cxn modelId="{E352CCFC-F55F-41A6-B9FA-FEEA98392C10}" type="presParOf" srcId="{2536F04F-D1FA-488A-9C02-3EAC186D8356}" destId="{0D64D057-D4B7-4360-B6CC-E2EBB628187B}" srcOrd="0" destOrd="0" presId="urn:microsoft.com/office/officeart/2005/8/layout/hierarchy5"/>
    <dgm:cxn modelId="{58585374-A262-400D-B08A-6AB3CD6C0A4B}" type="presParOf" srcId="{2536F04F-D1FA-488A-9C02-3EAC186D8356}" destId="{D03A1F92-BFAD-42B5-B32C-1B9D826E60E5}" srcOrd="1" destOrd="0" presId="urn:microsoft.com/office/officeart/2005/8/layout/hierarchy5"/>
    <dgm:cxn modelId="{BE841334-401A-4E2B-9D65-4CB73875D926}" type="presParOf" srcId="{F7E6D611-9C21-4FB2-A936-5CB8DC978526}" destId="{D92E3B2F-CBFF-443A-9978-ACD8D347FAE3}" srcOrd="10" destOrd="0" presId="urn:microsoft.com/office/officeart/2005/8/layout/hierarchy5"/>
    <dgm:cxn modelId="{3B58E5A7-1A04-473A-BC62-C36D52068FCC}" type="presParOf" srcId="{D92E3B2F-CBFF-443A-9978-ACD8D347FAE3}" destId="{31CDD5F9-60E1-4451-9398-F0775A2B3134}" srcOrd="0" destOrd="0" presId="urn:microsoft.com/office/officeart/2005/8/layout/hierarchy5"/>
    <dgm:cxn modelId="{8CEDC653-60B8-4B84-A20E-FC1EBB027FAC}" type="presParOf" srcId="{F7E6D611-9C21-4FB2-A936-5CB8DC978526}" destId="{B1BA5202-FB2A-4F3A-AB74-5F72EDD0D400}" srcOrd="11" destOrd="0" presId="urn:microsoft.com/office/officeart/2005/8/layout/hierarchy5"/>
    <dgm:cxn modelId="{973C90CF-3F64-43A3-A9CF-E4319C202E9D}" type="presParOf" srcId="{B1BA5202-FB2A-4F3A-AB74-5F72EDD0D400}" destId="{D53096D9-AB31-480C-85D6-DA0CB0E8088B}" srcOrd="0" destOrd="0" presId="urn:microsoft.com/office/officeart/2005/8/layout/hierarchy5"/>
    <dgm:cxn modelId="{AD2BCB58-AC09-455B-925B-C2EAFCCA4161}" type="presParOf" srcId="{B1BA5202-FB2A-4F3A-AB74-5F72EDD0D400}" destId="{0C109EB5-B000-4D9F-9351-722BD8248769}" srcOrd="1" destOrd="0" presId="urn:microsoft.com/office/officeart/2005/8/layout/hierarchy5"/>
    <dgm:cxn modelId="{356FD668-D8A0-481B-A990-BEE34F5ABAF8}" type="presParOf" srcId="{5CDE8FD8-10B7-464C-997A-0E6A4B9A022A}" destId="{A53F42B4-4CCE-43DA-A198-EE3835CD7B16}" srcOrd="1" destOrd="0" presId="urn:microsoft.com/office/officeart/2005/8/layout/hierarchy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1136D-B018-4E2D-9D2F-BF5F5715513E}">
      <dsp:nvSpPr>
        <dsp:cNvPr id="0" name=""/>
        <dsp:cNvSpPr/>
      </dsp:nvSpPr>
      <dsp:spPr>
        <a:xfrm>
          <a:off x="0" y="2186252"/>
          <a:ext cx="3415562" cy="210821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40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Миопиянинг</a:t>
          </a:r>
          <a:r>
            <a:rPr kumimoji="0" lang="ru-RU" sz="4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40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асоратлари</a:t>
          </a:r>
          <a:endParaRPr kumimoji="0" lang="ru-RU" sz="40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sp:txBody>
      <dsp:txXfrm>
        <a:off x="61747" y="2247999"/>
        <a:ext cx="3292068" cy="1984717"/>
      </dsp:txXfrm>
    </dsp:sp>
    <dsp:sp modelId="{3DF588EB-737D-4479-BF0F-F23126EC2BCE}">
      <dsp:nvSpPr>
        <dsp:cNvPr id="0" name=""/>
        <dsp:cNvSpPr/>
      </dsp:nvSpPr>
      <dsp:spPr>
        <a:xfrm rot="18112413">
          <a:off x="2651063" y="1851430"/>
          <a:ext cx="32397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239723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189931" y="1783753"/>
        <a:ext cx="161986" cy="161986"/>
      </dsp:txXfrm>
    </dsp:sp>
    <dsp:sp modelId="{3525CF49-96D4-49BB-9B8A-097215F1E07D}">
      <dsp:nvSpPr>
        <dsp:cNvPr id="0" name=""/>
        <dsp:cNvSpPr/>
      </dsp:nvSpPr>
      <dsp:spPr>
        <a:xfrm>
          <a:off x="5126286" y="4399"/>
          <a:ext cx="237194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Миопик</a:t>
          </a:r>
          <a:r>
            <a:rPr kumimoji="0" lang="ru-RU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конус</a:t>
          </a:r>
        </a:p>
      </dsp:txBody>
      <dsp:txXfrm>
        <a:off x="5154681" y="32794"/>
        <a:ext cx="2315156" cy="912680"/>
      </dsp:txXfrm>
    </dsp:sp>
    <dsp:sp modelId="{97DAC2AA-1265-46C5-99C7-2458606380ED}">
      <dsp:nvSpPr>
        <dsp:cNvPr id="0" name=""/>
        <dsp:cNvSpPr/>
      </dsp:nvSpPr>
      <dsp:spPr>
        <a:xfrm rot="18976396">
          <a:off x="3087269" y="2408876"/>
          <a:ext cx="236731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367310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211741" y="2363009"/>
        <a:ext cx="118365" cy="118365"/>
      </dsp:txXfrm>
    </dsp:sp>
    <dsp:sp modelId="{5546C2D9-5A48-4F05-9EFB-D5630434D978}">
      <dsp:nvSpPr>
        <dsp:cNvPr id="0" name=""/>
        <dsp:cNvSpPr/>
      </dsp:nvSpPr>
      <dsp:spPr>
        <a:xfrm>
          <a:off x="5126286" y="1119291"/>
          <a:ext cx="237194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Миопик</a:t>
          </a:r>
          <a:r>
            <a:rPr kumimoji="0" lang="ru-RU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стафилома</a:t>
          </a:r>
        </a:p>
      </dsp:txBody>
      <dsp:txXfrm>
        <a:off x="5154681" y="1147686"/>
        <a:ext cx="2315156" cy="912680"/>
      </dsp:txXfrm>
    </dsp:sp>
    <dsp:sp modelId="{50E48289-2958-474B-BFCA-A3C2A37D7018}">
      <dsp:nvSpPr>
        <dsp:cNvPr id="0" name=""/>
        <dsp:cNvSpPr/>
      </dsp:nvSpPr>
      <dsp:spPr>
        <a:xfrm rot="20582907">
          <a:off x="3376710" y="2966322"/>
          <a:ext cx="1788428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788428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226214" y="2934927"/>
        <a:ext cx="89421" cy="89421"/>
      </dsp:txXfrm>
    </dsp:sp>
    <dsp:sp modelId="{566E6224-34F5-4679-A3EF-AE82E9FF6C67}">
      <dsp:nvSpPr>
        <dsp:cNvPr id="0" name=""/>
        <dsp:cNvSpPr/>
      </dsp:nvSpPr>
      <dsp:spPr>
        <a:xfrm>
          <a:off x="5126286" y="2234182"/>
          <a:ext cx="237099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Ташқарига</a:t>
          </a:r>
          <a:r>
            <a:rPr kumimoji="0" lang="ru-RU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24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қараган</a:t>
          </a:r>
          <a:r>
            <a:rPr kumimoji="0" lang="ru-RU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 </a:t>
          </a:r>
          <a:r>
            <a:rPr kumimoji="0" lang="ru-RU" sz="2400" b="1" i="0" u="none" strike="noStrike" kern="1200" cap="none" normalizeH="0" baseline="0" dirty="0" err="1" smtClean="0">
              <a:ln/>
              <a:solidFill>
                <a:srgbClr val="002060"/>
              </a:solidFill>
              <a:effectLst/>
              <a:latin typeface="Garamond" pitchFamily="18" charset="0"/>
            </a:rPr>
            <a:t>ғилайлик</a:t>
          </a:r>
          <a:endParaRPr kumimoji="0" lang="ru-RU" sz="24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sp:txBody>
      <dsp:txXfrm>
        <a:off x="5154681" y="2262577"/>
        <a:ext cx="2314206" cy="912680"/>
      </dsp:txXfrm>
    </dsp:sp>
    <dsp:sp modelId="{B4BA5DAF-EC91-4893-AB02-0B6C6F01F480}">
      <dsp:nvSpPr>
        <dsp:cNvPr id="0" name=""/>
        <dsp:cNvSpPr/>
      </dsp:nvSpPr>
      <dsp:spPr>
        <a:xfrm rot="1147903">
          <a:off x="3365557" y="3523768"/>
          <a:ext cx="1810735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810735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225656" y="3491815"/>
        <a:ext cx="90536" cy="90536"/>
      </dsp:txXfrm>
    </dsp:sp>
    <dsp:sp modelId="{495F9D7E-96D6-47D5-AE49-03B301C13A40}">
      <dsp:nvSpPr>
        <dsp:cNvPr id="0" name=""/>
        <dsp:cNvSpPr/>
      </dsp:nvSpPr>
      <dsp:spPr>
        <a:xfrm>
          <a:off x="5126286" y="3349074"/>
          <a:ext cx="237289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Шишасимон танага қон қуйилиши</a:t>
          </a:r>
          <a:endParaRPr kumimoji="0" lang="ru-RU" sz="24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sp:txBody>
      <dsp:txXfrm>
        <a:off x="5154681" y="3377469"/>
        <a:ext cx="2316106" cy="912680"/>
      </dsp:txXfrm>
    </dsp:sp>
    <dsp:sp modelId="{72C77078-32D7-41EA-974F-80E810B78D75}">
      <dsp:nvSpPr>
        <dsp:cNvPr id="0" name=""/>
        <dsp:cNvSpPr/>
      </dsp:nvSpPr>
      <dsp:spPr>
        <a:xfrm rot="2697606">
          <a:off x="3062101" y="4081214"/>
          <a:ext cx="2417646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2417646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210483" y="4034088"/>
        <a:ext cx="120882" cy="120882"/>
      </dsp:txXfrm>
    </dsp:sp>
    <dsp:sp modelId="{0D64D057-D4B7-4360-B6CC-E2EBB628187B}">
      <dsp:nvSpPr>
        <dsp:cNvPr id="0" name=""/>
        <dsp:cNvSpPr/>
      </dsp:nvSpPr>
      <dsp:spPr>
        <a:xfrm>
          <a:off x="5126286" y="4463965"/>
          <a:ext cx="237289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0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Тўр пардага қон қуйилиши</a:t>
          </a:r>
          <a:endParaRPr kumimoji="0" lang="en-US" sz="20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sp:txBody>
      <dsp:txXfrm>
        <a:off x="5154681" y="4492360"/>
        <a:ext cx="2316106" cy="912680"/>
      </dsp:txXfrm>
    </dsp:sp>
    <dsp:sp modelId="{D92E3B2F-CBFF-443A-9978-ACD8D347FAE3}">
      <dsp:nvSpPr>
        <dsp:cNvPr id="0" name=""/>
        <dsp:cNvSpPr/>
      </dsp:nvSpPr>
      <dsp:spPr>
        <a:xfrm rot="3447741">
          <a:off x="2651111" y="4621539"/>
          <a:ext cx="3308264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308264" y="1331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222537" y="4552147"/>
        <a:ext cx="165413" cy="165413"/>
      </dsp:txXfrm>
    </dsp:sp>
    <dsp:sp modelId="{D53096D9-AB31-480C-85D6-DA0CB0E8088B}">
      <dsp:nvSpPr>
        <dsp:cNvPr id="0" name=""/>
        <dsp:cNvSpPr/>
      </dsp:nvSpPr>
      <dsp:spPr>
        <a:xfrm>
          <a:off x="5194925" y="5544615"/>
          <a:ext cx="2373846" cy="969470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4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z-Cyrl-UZ" sz="2400" b="1" i="0" u="none" strike="noStrike" kern="1200" cap="none" normalizeH="0" baseline="0" dirty="0" smtClean="0">
              <a:ln/>
              <a:solidFill>
                <a:srgbClr val="002060"/>
              </a:solidFill>
              <a:effectLst/>
              <a:latin typeface="Garamond" pitchFamily="18" charset="0"/>
            </a:rPr>
            <a:t>Тўр парда кўчиши</a:t>
          </a:r>
          <a:endParaRPr kumimoji="0" lang="en-US" sz="24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400" b="1" i="0" u="none" strike="noStrike" kern="1200" cap="none" normalizeH="0" baseline="0" dirty="0" smtClean="0">
            <a:ln/>
            <a:solidFill>
              <a:srgbClr val="002060"/>
            </a:solidFill>
            <a:effectLst/>
            <a:latin typeface="Garamond" pitchFamily="18" charset="0"/>
          </a:endParaRPr>
        </a:p>
      </dsp:txBody>
      <dsp:txXfrm>
        <a:off x="5223320" y="5573010"/>
        <a:ext cx="2317056" cy="912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034" y="685800"/>
            <a:ext cx="7998916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34" y="3843868"/>
            <a:ext cx="639913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5869" y="8467"/>
            <a:ext cx="3809008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6580" y="91546"/>
            <a:ext cx="607907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3941" y="228600"/>
            <a:ext cx="495171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3927" y="32279"/>
            <a:ext cx="4851725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3383" y="609602"/>
            <a:ext cx="4342268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5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621" y="533400"/>
            <a:ext cx="108159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164" y="3843867"/>
            <a:ext cx="8302047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35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114800"/>
            <a:ext cx="8533765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4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4" y="685800"/>
            <a:ext cx="914162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5835" y="3429000"/>
            <a:ext cx="853217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301068"/>
            <a:ext cx="8532178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531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3429000"/>
            <a:ext cx="8532178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3" y="5132981"/>
            <a:ext cx="85337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2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6" y="685800"/>
            <a:ext cx="9141619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5" y="3928534"/>
            <a:ext cx="8532178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978400"/>
            <a:ext cx="8532178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674" y="812222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734" y="2768601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185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5" y="685800"/>
            <a:ext cx="10055781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034" y="3928534"/>
            <a:ext cx="853217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4766733"/>
            <a:ext cx="8532178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6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2950" y="685800"/>
            <a:ext cx="2056864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1" y="685800"/>
            <a:ext cx="7821163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162" y="609600"/>
            <a:ext cx="10360501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162" y="1981200"/>
            <a:ext cx="10360501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5324" y="6248400"/>
            <a:ext cx="2539339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F74D86-F562-46AF-A4FC-AC5534E5B8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117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34" y="2006600"/>
            <a:ext cx="8532178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5" y="4495800"/>
            <a:ext cx="8532178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33" y="685801"/>
            <a:ext cx="4936369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6621" y="685801"/>
            <a:ext cx="4933194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691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827" y="685800"/>
            <a:ext cx="4648576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33" y="1270529"/>
            <a:ext cx="4936369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7483" y="685800"/>
            <a:ext cx="4663919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5033" y="1262062"/>
            <a:ext cx="4927904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29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167" y="685800"/>
            <a:ext cx="3656648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34" y="685800"/>
            <a:ext cx="5942053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3167" y="2209800"/>
            <a:ext cx="3656648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582" y="1447800"/>
            <a:ext cx="6018232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8754" y="914400"/>
            <a:ext cx="3280120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1582" y="2777067"/>
            <a:ext cx="6019820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014DD1E-5D91-48A3-AD6D-45FBA980D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4572" y="2963334"/>
            <a:ext cx="2981081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034" y="4487333"/>
            <a:ext cx="853217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34" y="685801"/>
            <a:ext cx="853217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1833" y="6172201"/>
            <a:ext cx="159978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r>
              <a:rPr lang="en-US" smtClean="0"/>
              <a:t>01.08.2016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034" y="6172201"/>
            <a:ext cx="754183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0502" y="5578476"/>
            <a:ext cx="1141948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C014DD1E-5D91-48A3-AD6D-45FBA980D1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208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788" y="1628800"/>
            <a:ext cx="7894612" cy="1584176"/>
          </a:xfrm>
        </p:spPr>
        <p:txBody>
          <a:bodyPr rtlCol="0"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</a:rPr>
              <a:t>РефракциЯ бузилишлари</a:t>
            </a:r>
            <a:r>
              <a:rPr lang="ru-RU" sz="4400" b="1" dirty="0">
                <a:solidFill>
                  <a:schemeClr val="accent1"/>
                </a:solidFill>
              </a:rPr>
              <a:t> </a:t>
            </a:r>
            <a:r>
              <a:rPr lang="ru-RU" sz="4400" b="1" dirty="0" smtClean="0">
                <a:solidFill>
                  <a:schemeClr val="accent1"/>
                </a:solidFill>
              </a:rPr>
              <a:t>катаракта касаллиги </a:t>
            </a:r>
            <a:endParaRPr lang="ru" sz="4400" b="1" dirty="0">
              <a:solidFill>
                <a:schemeClr val="accent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1764" y="4293096"/>
            <a:ext cx="7632848" cy="2275882"/>
          </a:xfrm>
        </p:spPr>
        <p:txBody>
          <a:bodyPr rtlCol="0">
            <a:normAutofit/>
          </a:bodyPr>
          <a:lstStyle/>
          <a:p>
            <a:pPr algn="ctr"/>
            <a:r>
              <a:rPr lang="ru-RU" sz="2400" b="1" dirty="0"/>
              <a:t>Офтальмология кафедраси доценти, т.ф.д. Закирходжаев Р.А. </a:t>
            </a:r>
          </a:p>
          <a:p>
            <a:pPr rtl="0"/>
            <a:endParaRPr lang="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2924944"/>
            <a:ext cx="3779179" cy="323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21061" y="188640"/>
            <a:ext cx="7821254" cy="1039430"/>
          </a:xfrm>
          <a:prstGeom prst="rect">
            <a:avLst/>
          </a:prstGeom>
          <a:solidFill>
            <a:srgbClr val="01A89E"/>
          </a:solidFill>
          <a:ln w="381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ТОШКЕНТ ТИББИЁТ АКАДЕМИЯСИ</a:t>
            </a:r>
            <a:br>
              <a:rPr lang="ru-RU" altLang="ru-RU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uz-Cyrl-UZ" alt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ОФТАЛЬМОЛОГИЯ КАФЕДРАСИ</a:t>
            </a:r>
            <a:endParaRPr lang="ru-RU" altLang="ru-RU" sz="4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4" y="-19397"/>
            <a:ext cx="6552728" cy="4240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Агар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бош фокус т</a:t>
            </a:r>
            <a:r>
              <a:rPr lang="uz-Latn-UZ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ў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пардага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тушмаса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бундай рефракция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номутаносиб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хисобланади,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аметропия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дейилади. Аметропия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хил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турга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</a:t>
            </a:r>
            <a:r>
              <a:rPr lang="uz-Latn-UZ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ў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линади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74532" y="764704"/>
            <a:ext cx="379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defTabSz="914400" fontAlgn="base"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ru-RU" sz="4000" cap="all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4000" cap="all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Амметропия</a:t>
            </a:r>
            <a:endParaRPr lang="ru-RU" sz="4000" cap="all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66620" y="1507465"/>
            <a:ext cx="6092825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Миопия</a:t>
            </a:r>
            <a:b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Гиперметропия</a:t>
            </a:r>
            <a:b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  <a:t>Астигматизм</a:t>
            </a:r>
            <a:br>
              <a:rPr lang="ru-RU" altLang="ru-RU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3501008"/>
            <a:ext cx="79928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3341" y="332656"/>
            <a:ext cx="2962106" cy="1015007"/>
          </a:xfrm>
        </p:spPr>
        <p:txBody>
          <a:bodyPr/>
          <a:lstStyle/>
          <a:p>
            <a:pPr marL="0" indent="0">
              <a:buNone/>
            </a:pPr>
            <a:r>
              <a:rPr lang="ru-RU" sz="4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Миопия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828" y="1629696"/>
            <a:ext cx="56166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К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з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ўлчамларига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нисбатан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 оптик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системанинг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нур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синдириш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кучи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кучли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б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лса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, бунда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параллел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туша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ё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тган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нурлар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т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р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парданинг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олдида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йи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ғ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илади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.  Бундай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номутаносиб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рефракция тури  –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миопия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деб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аталади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(М).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Беморнинг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к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риш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ткирлиги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узо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қ масофага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пасаяди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. Я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қ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и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н масофани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яхши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к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ради.  </a:t>
            </a:r>
            <a:endParaRPr lang="ru-RU" dirty="0">
              <a:solidFill>
                <a:schemeClr val="bg1"/>
              </a:solidFill>
              <a:effectLst/>
              <a:latin typeface="Times Uzb Roman"/>
              <a:ea typeface="Times New Roman" panose="02020603050405020304" pitchFamily="18" charset="0"/>
              <a:cs typeface="Times Uzb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5"/>
          <a:stretch/>
        </p:blipFill>
        <p:spPr>
          <a:xfrm>
            <a:off x="7318548" y="980728"/>
            <a:ext cx="3600400" cy="555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0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4" y="1621366"/>
            <a:ext cx="7138570" cy="3615267"/>
          </a:xfrm>
        </p:spPr>
        <p:txBody>
          <a:bodyPr>
            <a:noAutofit/>
          </a:bodyPr>
          <a:lstStyle/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Енгил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даражаси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 3.0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дптр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.   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гача</a:t>
            </a:r>
            <a:endParaRPr lang="ru-RU" alt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Ўрта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даражаси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- 6.0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дптр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Юкори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даражаси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-  6.0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дптр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. дан </a:t>
            </a:r>
            <a:r>
              <a:rPr lang="ru-RU" altLang="ru-RU" sz="24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юқори</a:t>
            </a:r>
            <a:endParaRPr lang="ru-RU" altLang="ru-RU" sz="24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24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             </a:t>
            </a:r>
            <a:r>
              <a:rPr lang="ru-RU" altLang="ru-RU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Клиник </a:t>
            </a:r>
            <a:r>
              <a:rPr lang="ru-RU" altLang="ru-RU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кечишига</a:t>
            </a:r>
            <a:r>
              <a:rPr lang="ru-RU" altLang="ru-RU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кўра</a:t>
            </a:r>
            <a:r>
              <a:rPr lang="ru-RU" altLang="ru-RU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стационар–</a:t>
            </a:r>
            <a:r>
              <a:rPr lang="ru-RU" altLang="ru-RU" sz="24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ўсиб</a:t>
            </a:r>
            <a:r>
              <a:rPr lang="ru-RU" alt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бормайдиган</a:t>
            </a:r>
            <a:endParaRPr lang="ru-RU" alt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ўсиб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борувчи-хар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йили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1 </a:t>
            </a:r>
            <a:r>
              <a:rPr lang="ru-RU" altLang="ru-RU" sz="24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дптр</a:t>
            </a:r>
            <a:r>
              <a:rPr lang="ru-RU" alt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. дан </a:t>
            </a:r>
            <a:r>
              <a:rPr lang="ru-RU" altLang="ru-RU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ўсувчи</a:t>
            </a:r>
            <a:endParaRPr lang="ru-RU" alt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endParaRPr lang="ru-RU" sz="1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1268760"/>
            <a:ext cx="5698927" cy="348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6020" y="193013"/>
            <a:ext cx="60928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Миопиянинг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даражаси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бор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034" y="685801"/>
            <a:ext cx="10954994" cy="5983559"/>
          </a:xfrm>
        </p:spPr>
        <p:txBody>
          <a:bodyPr>
            <a:normAutofit fontScale="92500" lnSpcReduction="20000"/>
          </a:bodyPr>
          <a:lstStyle/>
          <a:p>
            <a:pPr marL="292100" lvl="0" indent="-2921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3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Генетик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наслдан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–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наслга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ўтади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endParaRPr lang="ru-RU" altLang="ru-RU" sz="3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Европада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талабалар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орасида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миоплар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сони  15%, 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Японияда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эса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- 85% ни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ташкил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қилади.</a:t>
            </a:r>
          </a:p>
          <a:p>
            <a:pPr marL="292100" lvl="0" indent="-2921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Ташқи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мухит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ножуя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таъсири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яқин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масофада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узоқ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вақт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ишлаш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Бу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профессионал ва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мактаб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миопияси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endParaRPr lang="ru-RU" altLang="ru-RU" sz="3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Организм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ривожланиши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тугамаган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пайтда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миопия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онсон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ривожланади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  </a:t>
            </a:r>
            <a:endParaRPr lang="ru-RU" altLang="ru-RU" sz="3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Аккомодациянинг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бирламчи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бўшлиги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натижасида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кўз</a:t>
            </a:r>
          </a:p>
          <a:p>
            <a:pPr marL="0" indent="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олмаси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компенсатор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чўзилади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Аккомодация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спазми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натижасида</a:t>
            </a:r>
            <a:r>
              <a:rPr lang="ru-RU" alt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endParaRPr lang="ru-RU" alt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23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0196" y="188640"/>
            <a:ext cx="439254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2100" lvl="0" indent="-2921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М</a:t>
            </a:r>
            <a:r>
              <a:rPr lang="ru-RU" sz="3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иопия </a:t>
            </a:r>
            <a:r>
              <a:rPr lang="ru-RU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сабаблари</a:t>
            </a:r>
            <a:endParaRPr lang="ru-RU" altLang="ru-RU" sz="3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коррекция миопи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17" y="4653136"/>
            <a:ext cx="2664947" cy="1638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7749" y="1288061"/>
            <a:ext cx="57606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Миопия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коррекцияси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сочувчи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линзалар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ёрдамида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3400" dirty="0" err="1">
                <a:solidFill>
                  <a:schemeClr val="bg1"/>
                </a:solidFill>
                <a:latin typeface="Cambria" panose="02040503050406030204" pitchFamily="18" charset="0"/>
              </a:rPr>
              <a:t>бажарилади</a:t>
            </a:r>
            <a:r>
              <a:rPr lang="ru-RU" alt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25577" y="188640"/>
            <a:ext cx="5537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Миопия </a:t>
            </a:r>
            <a:r>
              <a:rPr kumimoji="0" lang="ru-RU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коррекцияси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54" y="1124744"/>
            <a:ext cx="5857875" cy="308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9" y="3140968"/>
            <a:ext cx="5616625" cy="33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685801"/>
            <a:ext cx="11665296" cy="6172199"/>
          </a:xfrm>
        </p:spPr>
        <p:txBody>
          <a:bodyPr>
            <a:normAutofit fontScale="32500" lnSpcReduction="20000"/>
          </a:bodyPr>
          <a:lstStyle/>
          <a:p>
            <a:pPr marL="0" lvl="0" indent="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6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Рационал</a:t>
            </a:r>
            <a:r>
              <a:rPr lang="ru-RU" altLang="ru-RU" sz="8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коррекция;</a:t>
            </a:r>
            <a:endParaRPr lang="ru-RU" altLang="ru-RU" sz="8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Киприксимон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тана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спазмини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бартараф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қилиш</a:t>
            </a:r>
            <a:r>
              <a:rPr lang="ru-RU" altLang="ru-RU" sz="8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  <a:endParaRPr lang="ru-RU" altLang="ru-RU" sz="8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Киприксимон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тана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мушаклари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учун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махсус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машклар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тавсия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600" dirty="0" err="1">
                <a:solidFill>
                  <a:schemeClr val="bg1"/>
                </a:solidFill>
                <a:latin typeface="Cambria" panose="02040503050406030204" pitchFamily="18" charset="0"/>
              </a:rPr>
              <a:t>килинади</a:t>
            </a:r>
            <a:r>
              <a:rPr lang="ru-RU" altLang="ru-RU" sz="8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43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endParaRPr lang="ru-RU" sz="9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sz="9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Миопияни</a:t>
            </a:r>
            <a:r>
              <a:rPr lang="ru-RU" sz="9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</a:t>
            </a:r>
            <a:r>
              <a:rPr lang="ru-RU" sz="9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хирургик</a:t>
            </a:r>
            <a:r>
              <a:rPr lang="ru-RU" sz="9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9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даволаш</a:t>
            </a:r>
            <a:endParaRPr lang="ru-RU" sz="9800" b="1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endParaRPr lang="ru-RU" altLang="ru-RU" sz="7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endParaRPr lang="ru-RU" altLang="ru-RU" sz="7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Кўз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олмаси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чўзилган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орқа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сегментини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мустахкамлаш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80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Кўзнинг нур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синдириш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кучини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камайтириш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;</a:t>
            </a: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80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Миопияда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хирургик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даволаш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шох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парда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гавхар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ва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склерада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8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бажарилади</a:t>
            </a:r>
            <a:r>
              <a:rPr lang="ru-RU" altLang="ru-RU" sz="8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8000" dirty="0" smtClean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None/>
            </a:pPr>
            <a:endParaRPr lang="ru-RU" altLang="ru-RU" sz="5000" dirty="0">
              <a:solidFill>
                <a:prstClr val="white"/>
              </a:solidFill>
              <a:latin typeface="Cambria" panose="02040503050406030204" pitchFamily="18" charset="0"/>
            </a:endParaRPr>
          </a:p>
          <a:p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50887" y="54918"/>
            <a:ext cx="4716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Миопияни</a:t>
            </a:r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даволаш</a:t>
            </a:r>
            <a:r>
              <a:rPr lang="ru-RU" sz="36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5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0"/>
          <a:stretch/>
        </p:blipFill>
        <p:spPr>
          <a:xfrm>
            <a:off x="0" y="-8586"/>
            <a:ext cx="12188825" cy="6893970"/>
          </a:xfrm>
        </p:spPr>
      </p:pic>
    </p:spTree>
    <p:extLst>
      <p:ext uri="{BB962C8B-B14F-4D97-AF65-F5344CB8AC3E}">
        <p14:creationId xmlns:p14="http://schemas.microsoft.com/office/powerpoint/2010/main" val="28084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11340494"/>
              </p:ext>
            </p:extLst>
          </p:nvPr>
        </p:nvGraphicFramePr>
        <p:xfrm>
          <a:off x="0" y="152636"/>
          <a:ext cx="8435281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651" name="Ink 2"/>
          <p:cNvPicPr>
            <a:picLocks noRot="1" noChangeAspect="1" noEditPoints="1" noChangeArrowheads="1" noChangeShapeType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1556792"/>
            <a:ext cx="4337670" cy="39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6120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82985" y="321295"/>
            <a:ext cx="3834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Гиперметропия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5780" y="975638"/>
            <a:ext cx="6022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Гиперметропия – нур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синдириш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кучининг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камлигидан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z-Latn-UZ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ё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uz-Latn-UZ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ў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z-Latn-UZ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олмаси ўлчамининг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кичиклигидан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вужудга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келади.  Гиперметропия (дальнозоркость)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кучсиз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рефракция хисобланади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9242" y="4030638"/>
            <a:ext cx="587838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Гиперметропия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уч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даражага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б</a:t>
            </a:r>
            <a:r>
              <a:rPr lang="uz-Latn-UZ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ў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линади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: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биринчи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даражаси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– 2,0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дптр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гача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,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иккинчи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даражаси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5,0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дпрт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гача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ва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учинчи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даражаси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5,0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дпртридан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ошиб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кет</a:t>
            </a:r>
            <a:r>
              <a:rPr lang="uz-Latn-UZ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ади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.  </a:t>
            </a:r>
            <a:endParaRPr lang="ru-RU" sz="3100" dirty="0">
              <a:solidFill>
                <a:schemeClr val="bg1"/>
              </a:solidFill>
              <a:effectLst/>
              <a:latin typeface="Times Uzb Roman"/>
              <a:ea typeface="Times New Roman" panose="02020603050405020304" pitchFamily="18" charset="0"/>
              <a:cs typeface="Times Uzb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975638"/>
            <a:ext cx="5112568" cy="5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0725" y="1"/>
            <a:ext cx="8229600" cy="9191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FF0000"/>
                </a:solidFill>
              </a:rPr>
              <a:t>Гиперметропияни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Коррекцияси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0"/>
          <a:stretch/>
        </p:blipFill>
        <p:spPr bwMode="auto">
          <a:xfrm>
            <a:off x="8859383" y="2130586"/>
            <a:ext cx="331358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4" y="1556561"/>
            <a:ext cx="5112568" cy="34382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r="33742" b="13567"/>
          <a:stretch/>
        </p:blipFill>
        <p:spPr>
          <a:xfrm>
            <a:off x="5566550" y="1225703"/>
            <a:ext cx="3096345" cy="409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7F0ABBF3-7CBC-5C46-8596-FC961498C787}"/>
              </a:ext>
            </a:extLst>
          </p:cNvPr>
          <p:cNvSpPr/>
          <p:nvPr/>
        </p:nvSpPr>
        <p:spPr bwMode="auto">
          <a:xfrm>
            <a:off x="8809037" y="1571626"/>
            <a:ext cx="1500188" cy="1357313"/>
          </a:xfrm>
          <a:prstGeom prst="ellipse">
            <a:avLst/>
          </a:prstGeom>
          <a:solidFill>
            <a:srgbClr val="B7B2FC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094617" y="4649454"/>
            <a:ext cx="2786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Олинган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маълумотларга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кўра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94281" y="954992"/>
            <a:ext cx="4455947" cy="1661869"/>
            <a:chOff x="285720" y="571480"/>
            <a:chExt cx="5357851" cy="214312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285720" y="571480"/>
              <a:ext cx="5357851" cy="2143125"/>
              <a:chOff x="285720" y="500042"/>
              <a:chExt cx="5357851" cy="2143125"/>
            </a:xfrm>
          </p:grpSpPr>
          <p:pic>
            <p:nvPicPr>
              <p:cNvPr id="12" name="Picture 1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500042"/>
                <a:ext cx="5357851" cy="2143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1058796" y="1110977"/>
                <a:ext cx="2145279" cy="436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 err="1" smtClean="0">
                    <a:solidFill>
                      <a:srgbClr val="7030A0"/>
                    </a:solidFill>
                    <a:latin typeface="Monotype Corsiva" pitchFamily="66" charset="0"/>
                  </a:rPr>
                  <a:t>Дунё</a:t>
                </a:r>
                <a:r>
                  <a:rPr lang="ru-RU" sz="1600" b="1" dirty="0" smtClean="0">
                    <a:solidFill>
                      <a:srgbClr val="7030A0"/>
                    </a:solidFill>
                    <a:latin typeface="Monotype Corsiva" pitchFamily="66" charset="0"/>
                  </a:rPr>
                  <a:t> </a:t>
                </a:r>
                <a:r>
                  <a:rPr lang="ru-RU" sz="1600" b="1" dirty="0" err="1" smtClean="0">
                    <a:solidFill>
                      <a:srgbClr val="7030A0"/>
                    </a:solidFill>
                    <a:latin typeface="Monotype Corsiva" pitchFamily="66" charset="0"/>
                  </a:rPr>
                  <a:t>бўйича</a:t>
                </a:r>
                <a:endParaRPr lang="ru-RU" sz="1600" b="1" dirty="0">
                  <a:solidFill>
                    <a:srgbClr val="7030A0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143240" y="1000108"/>
              <a:ext cx="1500198" cy="1012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r>
                <a:rPr lang="ru-RU" sz="300" i="1" dirty="0" err="1"/>
                <a:t>Прпрпрппр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</a:t>
              </a:r>
              <a:r>
                <a:rPr lang="ru-RU" sz="300" i="1" dirty="0"/>
                <a:t> </a:t>
              </a:r>
              <a:r>
                <a:rPr lang="ru-RU" sz="300" i="1" dirty="0" err="1"/>
                <a:t>прпрпр</a:t>
              </a:r>
              <a:endParaRPr lang="ru-RU" sz="300" i="1" dirty="0"/>
            </a:p>
            <a:p>
              <a:endParaRPr lang="ru-RU" sz="300" i="1" dirty="0"/>
            </a:p>
            <a:p>
              <a:endParaRPr lang="ru-RU" sz="300" i="1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522512" y="3071810"/>
            <a:ext cx="7648770" cy="1015663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Инсон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кўзи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муракаб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оптик система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хисобланади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нуқсонлар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халқ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орасида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кенг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тарқалган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бўлиб</a:t>
            </a:r>
            <a:r>
              <a:rPr lang="ru-RU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b="1" dirty="0" smtClean="0"/>
              <a:t> </a:t>
            </a:r>
            <a:endParaRPr lang="ru-RU" sz="2000" b="1" dirty="0"/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8916" y="3717033"/>
            <a:ext cx="7643866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1. 20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ёшгача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бўлганлар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орасида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бутун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ер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юзидаги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инсонларнинг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31% ни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гиперметроплар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ёки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узоқни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яхши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кўрадиганлар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ташкил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қилса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65989" y="1209085"/>
            <a:ext cx="857256" cy="357190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676089" y="1591662"/>
            <a:ext cx="857256" cy="35719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676089" y="1717362"/>
            <a:ext cx="857256" cy="357190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498916" y="4372455"/>
            <a:ext cx="7643866" cy="36933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2. 29% ни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эса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миоплар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яъни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яқинни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яхши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кўра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оладиганлар</a:t>
            </a:r>
            <a:r>
              <a:rPr lang="ru-RU" sz="18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т. қ.</a:t>
            </a:r>
            <a:endParaRPr lang="ru-RU" sz="18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65989" y="1793261"/>
            <a:ext cx="857256" cy="357190"/>
          </a:xfrm>
          <a:prstGeom prst="rect">
            <a:avLst/>
          </a:prstGeom>
          <a:noFill/>
          <a:ln w="2222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498916" y="4894214"/>
            <a:ext cx="7643866" cy="369332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z-Cyrl-U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ва фақат 40%  ни нормал соғ одамлар ташкил қилади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47549E-8 L -0.5691 -0.4766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" y="-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34043E-6 L -0.20295 0.2763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98936E-6 L -0.19618 0.30141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150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0999E-6 L -0.29062 0.4227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2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4255E-6 L -0.25017 0.5060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3" grpId="0" animBg="1"/>
      <p:bldP spid="33" grpId="1" animBg="1"/>
      <p:bldP spid="33" grpId="2" animBg="1"/>
      <p:bldP spid="34" grpId="0" animBg="1"/>
      <p:bldP spid="35" grpId="0" animBg="1"/>
      <p:bldP spid="35" grpId="1" animBg="1"/>
      <p:bldP spid="35" grpId="2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892" y="0"/>
            <a:ext cx="2952328" cy="1367655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Астигматизм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3" descr="98astigmatic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042" y="332656"/>
            <a:ext cx="5796259" cy="54237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680" y="1175496"/>
            <a:ext cx="59267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Агар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ў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оптик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сиситемас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сатхнинг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турли – вертикал,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горизонтал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ё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бошка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эгри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йуналишдаги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меридианларда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нур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синдириш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турлича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яьни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бош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а-бош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кучга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эга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</a:t>
            </a:r>
            <a:r>
              <a:rPr lang="uz-Latn-UZ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ў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лса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астигматизм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дейилади.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80" y="4077072"/>
            <a:ext cx="57827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Астигматизм 3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турга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булинади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. </a:t>
            </a:r>
            <a:endParaRPr lang="ru-RU" sz="2800" dirty="0">
              <a:solidFill>
                <a:schemeClr val="bg1"/>
              </a:solidFill>
              <a:latin typeface="Times Uzb Roman"/>
              <a:ea typeface="Times New Roman" panose="02020603050405020304" pitchFamily="18" charset="0"/>
              <a:cs typeface="Times Uzb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Оддий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астигматизм</a:t>
            </a:r>
            <a:endParaRPr lang="ru-RU" sz="2800" dirty="0">
              <a:solidFill>
                <a:schemeClr val="bg1"/>
              </a:solidFill>
              <a:latin typeface="Times Uzb Roman"/>
              <a:ea typeface="Times New Roman" panose="02020603050405020304" pitchFamily="18" charset="0"/>
              <a:cs typeface="Times Uzb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Мураккаб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астигматизм</a:t>
            </a:r>
            <a:endParaRPr lang="ru-RU" sz="2800" dirty="0">
              <a:solidFill>
                <a:schemeClr val="bg1"/>
              </a:solidFill>
              <a:latin typeface="Times Uzb Roman"/>
              <a:ea typeface="Times New Roman" panose="02020603050405020304" pitchFamily="18" charset="0"/>
              <a:cs typeface="Times Uzb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Аралаш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Uzb Roman"/>
              </a:rPr>
              <a:t> астигматизм</a:t>
            </a:r>
            <a:endParaRPr lang="ru-RU" sz="2800" dirty="0">
              <a:solidFill>
                <a:schemeClr val="bg1"/>
              </a:solidFill>
              <a:effectLst/>
              <a:latin typeface="Times Uzb Roman"/>
              <a:ea typeface="Times New Roman" panose="02020603050405020304" pitchFamily="18" charset="0"/>
              <a:cs typeface="Times Uzb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5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14092" y="188640"/>
            <a:ext cx="6002120" cy="1231031"/>
          </a:xfrm>
        </p:spPr>
        <p:txBody>
          <a:bodyPr/>
          <a:lstStyle/>
          <a:p>
            <a:pPr marL="0" indent="0">
              <a:buNone/>
            </a:pPr>
            <a:r>
              <a:rPr lang="ru-RU" sz="4600" dirty="0" err="1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Астиматизм</a:t>
            </a:r>
            <a:r>
              <a:rPr lang="ru-RU" sz="460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  </a:t>
            </a:r>
            <a:r>
              <a:rPr lang="ru-RU" sz="4600" dirty="0" err="1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турлари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4052" y="1628800"/>
            <a:ext cx="9145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kumimoji="0" lang="en-US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uz-Cyrl-UZ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2.0</a:t>
            </a:r>
            <a:r>
              <a:rPr kumimoji="0" lang="uz-Cyrl-UZ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kumimoji="0" lang="ru-RU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0" lang="uz-Cyrl-UZ" altLang="ru-RU" sz="2800" i="0" u="none" strike="noStrike" kern="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Оддий </a:t>
            </a:r>
            <a:r>
              <a:rPr kumimoji="0" lang="en-US" altLang="ru-RU" sz="2800" i="0" u="none" strike="noStrike" kern="0" normalizeH="0" baseline="0" noProof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kumimoji="0" lang="ru-RU" altLang="ru-RU" sz="2800" i="0" u="none" strike="noStrike" kern="0" normalizeH="0" baseline="0" noProof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28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kern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altLang="ru-RU" sz="2800" kern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Аралаш</a:t>
            </a:r>
            <a:r>
              <a:rPr lang="ru-RU" altLang="ru-RU" sz="2800" kern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kern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lang="ru-RU" altLang="ru-RU" sz="28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8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kumimoji="0" lang="en-US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kumimoji="0" lang="uz-Cyrl-UZ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uz-Cyrl-UZ" altLang="ru-RU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altLang="ru-RU" sz="28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(</a:t>
            </a:r>
            <a:r>
              <a:rPr kumimoji="0" lang="en-US" altLang="ru-RU" sz="28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                   </a:t>
            </a:r>
            <a:r>
              <a:rPr kumimoji="0" lang="en-US" altLang="ru-RU" sz="28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3.0</a:t>
            </a:r>
            <a:endParaRPr kumimoji="0" lang="en-US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endParaRPr kumimoji="0" lang="en-US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kumimoji="0" lang="en-US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uz-Cyrl-UZ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lang="uz-Cyrl-UZ" altLang="ru-RU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altLang="ru-RU" sz="28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(</a:t>
            </a:r>
            <a:r>
              <a:rPr kumimoji="0" lang="en-US" altLang="ru-RU" sz="28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4.0</a:t>
            </a: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endParaRPr kumimoji="0" lang="en-US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kumimoji="0" lang="en-US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kumimoji="0" lang="uz-Cyrl-UZ" altLang="ru-RU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marR="0" lvl="0" indent="-2921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Tx/>
              <a:buNone/>
              <a:tabLst/>
              <a:defRPr/>
            </a:pPr>
            <a:r>
              <a:rPr lang="uz-Cyrl-UZ" altLang="ru-RU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z-Cyrl-UZ" altLang="ru-RU" sz="28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0" lang="en-US" alt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(</a:t>
            </a:r>
            <a:r>
              <a:rPr kumimoji="0" lang="en-US" altLang="ru-RU" sz="28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kumimoji="0" lang="en-US" altLang="ru-RU" sz="2800" b="1" i="0" u="none" strike="noStrike" kern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2.0</a:t>
            </a:r>
            <a:endParaRPr kumimoji="0" lang="ru-RU" sz="1800" i="0" u="none" strike="noStrike" kern="0" normalizeH="0" baseline="0" noProof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854052" y="1628800"/>
            <a:ext cx="0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854052" y="3429000"/>
            <a:ext cx="20882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602486" y="1628800"/>
            <a:ext cx="0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602486" y="3429000"/>
            <a:ext cx="2092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574132" y="4221088"/>
            <a:ext cx="0" cy="18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574132" y="6021288"/>
            <a:ext cx="25202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3844314"/>
            <a:ext cx="3584350" cy="27697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679" y="4028871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uz-Cyrl-UZ" altLang="ru-RU" kern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Мураккаб миопик ёки </a:t>
            </a:r>
          </a:p>
          <a:p>
            <a:pPr marL="292100" lvl="0" indent="-29210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uz-Cyrl-UZ" altLang="ru-RU" kern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гиперметропик </a:t>
            </a:r>
            <a:r>
              <a:rPr lang="en-US" altLang="ru-RU" kern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Ast</a:t>
            </a:r>
            <a:r>
              <a:rPr lang="ru-RU" altLang="ru-RU" kern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</a:t>
            </a:r>
            <a:endParaRPr lang="ru-RU" sz="1600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6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372" y="188640"/>
            <a:ext cx="4752528" cy="6408712"/>
          </a:xfrm>
          <a:prstGeom prst="rect">
            <a:avLst/>
          </a:prstGeom>
        </p:spPr>
      </p:pic>
      <p:sp>
        <p:nvSpPr>
          <p:cNvPr id="7" name="Объект 4"/>
          <p:cNvSpPr txBox="1">
            <a:spLocks/>
          </p:cNvSpPr>
          <p:nvPr/>
        </p:nvSpPr>
        <p:spPr>
          <a:xfrm>
            <a:off x="-818356" y="2164476"/>
            <a:ext cx="6002120" cy="1231031"/>
          </a:xfrm>
          <a:prstGeom prst="rect">
            <a:avLst/>
          </a:prstGeom>
        </p:spPr>
        <p:txBody>
          <a:bodyPr/>
          <a:lstStyle>
            <a:lvl1pPr marL="285664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9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7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99790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2587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999650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4600" dirty="0" err="1" smtClean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Астиматизм</a:t>
            </a:r>
            <a:r>
              <a:rPr lang="ru-RU" sz="4600" dirty="0" smtClean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18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5940" y="0"/>
            <a:ext cx="10594954" cy="1159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1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Рефракцияни</a:t>
            </a:r>
            <a:r>
              <a:rPr lang="ru-RU" sz="41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41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текшириш</a:t>
            </a:r>
            <a:r>
              <a:rPr lang="ru-RU" sz="41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41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усуллари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1844" y="1412776"/>
            <a:ext cx="3157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defTabSz="914400" fontAlgn="base"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ru-RU" sz="4000" cap="all" dirty="0" err="1">
                <a:solidFill>
                  <a:schemeClr val="bg1"/>
                </a:solidFill>
                <a:latin typeface="Cambria" panose="02040503050406030204" pitchFamily="18" charset="0"/>
              </a:rPr>
              <a:t>Субъектив</a:t>
            </a:r>
            <a:endParaRPr lang="ru-RU" sz="4000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721" y="2374415"/>
            <a:ext cx="4976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Коррекцияловчи</a:t>
            </a:r>
            <a:r>
              <a:rPr lang="ru-RU" altLang="ru-RU" sz="3600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dirty="0">
                <a:solidFill>
                  <a:schemeClr val="bg1"/>
                </a:solidFill>
                <a:latin typeface="Arial" panose="020B0604020202020204" pitchFamily="34" charset="0"/>
              </a:rPr>
              <a:t>оптик линзалар </a:t>
            </a:r>
            <a:r>
              <a:rPr lang="ru-RU" altLang="ru-RU" sz="3600" dirty="0" err="1">
                <a:solidFill>
                  <a:schemeClr val="bg1"/>
                </a:solidFill>
                <a:latin typeface="Arial" panose="020B0604020202020204" pitchFamily="34" charset="0"/>
              </a:rPr>
              <a:t>ёрдамида</a:t>
            </a:r>
            <a:endParaRPr lang="ru-RU" altLang="ru-RU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38628" y="1399685"/>
            <a:ext cx="2896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defTabSz="914400" fontAlgn="base"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ru-RU" sz="4000" cap="all" dirty="0">
                <a:solidFill>
                  <a:schemeClr val="bg1"/>
                </a:solidFill>
                <a:latin typeface="Cambria" panose="02040503050406030204" pitchFamily="18" charset="0"/>
              </a:rPr>
              <a:t>Объектив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0596" y="2357422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Скиаскопия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Рефрактометрия</a:t>
            </a:r>
          </a:p>
        </p:txBody>
      </p:sp>
      <p:pic>
        <p:nvPicPr>
          <p:cNvPr id="9" name="Picture 2" descr="авк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7"/>
          <a:stretch>
            <a:fillRect/>
          </a:stretch>
        </p:blipFill>
        <p:spPr bwMode="auto">
          <a:xfrm>
            <a:off x="9046740" y="3782340"/>
            <a:ext cx="3049792" cy="300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782340"/>
            <a:ext cx="2952327" cy="300422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8" t="50945" r="28255" b="32080"/>
          <a:stretch>
            <a:fillRect/>
          </a:stretch>
        </p:blipFill>
        <p:spPr bwMode="auto">
          <a:xfrm>
            <a:off x="77699" y="3807602"/>
            <a:ext cx="3096344" cy="295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43" y="3817300"/>
            <a:ext cx="2244575" cy="29409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b="-620"/>
          <a:stretch/>
        </p:blipFill>
        <p:spPr>
          <a:xfrm>
            <a:off x="9040922" y="3739868"/>
            <a:ext cx="3083528" cy="30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59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820" y="685801"/>
            <a:ext cx="11161240" cy="3615267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Пресбиопия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бу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аккомадациянинг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инсон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ё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ши 40 га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якинлашганда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пайдо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б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ў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ладиган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ў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згариши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яъни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аккомодациянинг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сусайишидир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Натижада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ў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киш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 ё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зиш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ё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ки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бичиш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-</a:t>
            </a:r>
            <a:r>
              <a:rPr lang="ru-RU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тикишдек</a:t>
            </a:r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майда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маш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ғ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улотларни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бажариш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қийинлашиб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, к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ў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зойнак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та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қ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ишга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эхти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ё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ж 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пайдо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 б</a:t>
            </a:r>
            <a:r>
              <a:rPr lang="uz-Latn-UZ" sz="3200" dirty="0">
                <a:solidFill>
                  <a:schemeClr val="bg1"/>
                </a:solidFill>
                <a:latin typeface="Calibri" panose="020F0502020204030204" pitchFamily="34" charset="0"/>
              </a:rPr>
              <a:t>ў</a:t>
            </a:r>
            <a:r>
              <a:rPr lang="ru-RU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лади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2000" dirty="0">
                <a:latin typeface="Calibri" panose="020F050202020403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Picture 5" descr="глаз с пресбиопи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236" y="3337621"/>
            <a:ext cx="3024336" cy="35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404664"/>
            <a:ext cx="10657184" cy="114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Аметропияни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Контакт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линзалар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билан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коррекцияси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2204864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260648"/>
            <a:ext cx="11305256" cy="21602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Контакт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линзалар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классифици­яси</a:t>
            </a:r>
            <a:endParaRPr lang="ru-RU" b="1" dirty="0">
              <a:solidFill>
                <a:schemeClr val="accent6"/>
              </a:solidFill>
            </a:endParaRP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3574132" y="2420888"/>
            <a:ext cx="2484276" cy="11088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>
            <a:off x="6058408" y="2420888"/>
            <a:ext cx="2071756" cy="1144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341884" y="3630528"/>
            <a:ext cx="3024336" cy="8372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қ</a:t>
            </a:r>
            <a:r>
              <a:rPr lang="ru-RU" sz="2800" dirty="0" err="1" smtClean="0"/>
              <a:t>атти</a:t>
            </a:r>
            <a:r>
              <a:rPr lang="ru-RU" sz="3200" dirty="0" err="1" smtClean="0"/>
              <a:t>қ</a:t>
            </a:r>
            <a:r>
              <a:rPr lang="ru-RU" dirty="0" smtClean="0"/>
              <a:t>(</a:t>
            </a:r>
            <a:r>
              <a:rPr lang="ru-RU" sz="2800" dirty="0" smtClean="0"/>
              <a:t>Қ</a:t>
            </a:r>
            <a:r>
              <a:rPr lang="ru-RU" dirty="0" smtClean="0"/>
              <a:t>КЛ)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02524" y="3635072"/>
            <a:ext cx="3240360" cy="8372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юмшо</a:t>
            </a:r>
            <a:r>
              <a:rPr lang="ru-RU" sz="3200" dirty="0" err="1" smtClean="0"/>
              <a:t>қ</a:t>
            </a:r>
            <a:r>
              <a:rPr lang="ru-RU" sz="2800" dirty="0" smtClean="0"/>
              <a:t> </a:t>
            </a:r>
            <a:r>
              <a:rPr lang="ru-RU" dirty="0" smtClean="0"/>
              <a:t>(ЮКЛ)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1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884" y="476672"/>
            <a:ext cx="9289032" cy="1372384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юмшо</a:t>
            </a:r>
            <a:r>
              <a:rPr lang="ru-RU" sz="4000" b="1" dirty="0" err="1" smtClean="0">
                <a:solidFill>
                  <a:srgbClr val="FF0000"/>
                </a:solidFill>
              </a:rPr>
              <a:t>қ</a:t>
            </a:r>
            <a:r>
              <a:rPr lang="ru-RU" b="1" dirty="0" smtClean="0">
                <a:solidFill>
                  <a:srgbClr val="FF0000"/>
                </a:solidFill>
              </a:rPr>
              <a:t> контакт </a:t>
            </a:r>
            <a:r>
              <a:rPr lang="ru-RU" b="1" dirty="0" err="1" smtClean="0">
                <a:solidFill>
                  <a:srgbClr val="FF0000"/>
                </a:solidFill>
              </a:rPr>
              <a:t>линзалар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бўлинади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94012" y="1849056"/>
            <a:ext cx="657849" cy="1114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607973" y="1882944"/>
            <a:ext cx="0" cy="108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8165027" y="1788280"/>
            <a:ext cx="899330" cy="1174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405780" y="3296828"/>
            <a:ext cx="2746081" cy="10240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Оптик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94212" y="3272152"/>
            <a:ext cx="3024336" cy="1073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Терапевтик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13922" y="3284984"/>
            <a:ext cx="2953098" cy="100811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Косметик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8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lide_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522412" y="1"/>
            <a:ext cx="8459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latin typeface="Arial" panose="020B0604020202020204" pitchFamily="34" charset="0"/>
              </a:rPr>
              <a:t> ЛАСИК операцияси </a:t>
            </a:r>
          </a:p>
        </p:txBody>
      </p:sp>
    </p:spTree>
    <p:extLst>
      <p:ext uri="{BB962C8B-B14F-4D97-AF65-F5344CB8AC3E}">
        <p14:creationId xmlns:p14="http://schemas.microsoft.com/office/powerpoint/2010/main" val="4896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000">
        <p14:doors dir="vert"/>
      </p:transition>
    </mc:Choice>
    <mc:Fallback xmlns="">
      <p:transition spd="slow" advTm="2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0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"/>
            <a:ext cx="36353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989139"/>
            <a:ext cx="36004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4491038"/>
            <a:ext cx="3348037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8" name="AutoShape 24"/>
          <p:cNvSpPr>
            <a:spLocks noChangeArrowheads="1"/>
          </p:cNvSpPr>
          <p:nvPr/>
        </p:nvSpPr>
        <p:spPr bwMode="auto">
          <a:xfrm rot="5400000">
            <a:off x="5590381" y="764382"/>
            <a:ext cx="792163" cy="10795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209" name="AutoShape 25"/>
          <p:cNvSpPr>
            <a:spLocks noChangeArrowheads="1"/>
          </p:cNvSpPr>
          <p:nvPr/>
        </p:nvSpPr>
        <p:spPr bwMode="auto">
          <a:xfrm rot="5400000">
            <a:off x="8579644" y="3032920"/>
            <a:ext cx="790575" cy="100806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7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000">
        <p14:prism isInverted="1"/>
      </p:transition>
    </mc:Choice>
    <mc:Fallback xmlns=""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3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3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013502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Неча</a:t>
            </a:r>
            <a:r>
              <a:rPr lang="ru-RU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хил </a:t>
            </a:r>
            <a:r>
              <a:rPr lang="ru-RU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анализаторларни</a:t>
            </a:r>
            <a:r>
              <a:rPr lang="ru-RU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биласиз</a:t>
            </a:r>
            <a:r>
              <a:rPr lang="ru-RU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2044" y="4005064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z-Cyrl-UZ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Кўриш анализатори орқали неча % информация ташқи мухитдан қабул қилинади?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2225" y="-81887"/>
            <a:ext cx="3384376" cy="7989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Катаракта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1601" y="476672"/>
            <a:ext cx="12212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altLang="ru-RU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Гавхарнинг </a:t>
            </a:r>
            <a:r>
              <a:rPr lang="uz-Cyrl-UZ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хиралашиши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– катаракт</a:t>
            </a:r>
            <a:r>
              <a:rPr lang="uz-Cyrl-UZ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алар,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қорачиқнинг рангини  ўзгариши билан кечадиган касаллик хисобланади</a:t>
            </a:r>
            <a:r>
              <a:rPr lang="ru-RU" alt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.  </a:t>
            </a:r>
          </a:p>
        </p:txBody>
      </p:sp>
      <p:pic>
        <p:nvPicPr>
          <p:cNvPr id="2" name="2_52312695437577429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4012" y="1553890"/>
            <a:ext cx="6552728" cy="46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964" y="260648"/>
            <a:ext cx="8532178" cy="1507067"/>
          </a:xfrm>
        </p:spPr>
        <p:txBody>
          <a:bodyPr/>
          <a:lstStyle/>
          <a:p>
            <a:pPr algn="ctr"/>
            <a:r>
              <a:rPr lang="uz-Cyrl-UZ" dirty="0" smtClean="0">
                <a:solidFill>
                  <a:srgbClr val="FF0000"/>
                </a:solidFill>
              </a:rPr>
              <a:t>Катаракта классификацияси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389" y="1556792"/>
            <a:ext cx="5976664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z-Cyrl-UZ" dirty="0" smtClean="0">
                <a:solidFill>
                  <a:srgbClr val="FF0000"/>
                </a:solidFill>
              </a:rPr>
              <a:t>Келиб чиқиш вақтига кўра</a:t>
            </a:r>
          </a:p>
          <a:p>
            <a:r>
              <a:rPr lang="uz-Cyrl-UZ" dirty="0" smtClean="0"/>
              <a:t>Туғма</a:t>
            </a:r>
          </a:p>
          <a:p>
            <a:r>
              <a:rPr lang="uz-Cyrl-UZ" dirty="0" smtClean="0"/>
              <a:t>Орттирилган</a:t>
            </a:r>
          </a:p>
          <a:p>
            <a:pPr marL="0" indent="0">
              <a:buNone/>
            </a:pPr>
            <a:r>
              <a:rPr lang="uz-Cyrl-UZ" dirty="0" smtClean="0">
                <a:solidFill>
                  <a:srgbClr val="FF0000"/>
                </a:solidFill>
              </a:rPr>
              <a:t>Шакли ва жойлашган жойига кўра</a:t>
            </a:r>
          </a:p>
          <a:p>
            <a:r>
              <a:rPr lang="ru-RU" altLang="ru-RU" dirty="0" err="1" smtClean="0">
                <a:solidFill>
                  <a:schemeClr val="bg1"/>
                </a:solidFill>
              </a:rPr>
              <a:t>Пирамидал</a:t>
            </a:r>
            <a:endParaRPr lang="ru-RU" altLang="ru-RU" dirty="0">
              <a:solidFill>
                <a:schemeClr val="bg1"/>
              </a:solidFill>
            </a:endParaRPr>
          </a:p>
          <a:p>
            <a:r>
              <a:rPr lang="uz-Cyrl-UZ" altLang="ru-RU" dirty="0">
                <a:solidFill>
                  <a:schemeClr val="bg1"/>
                </a:solidFill>
              </a:rPr>
              <a:t>Олд ва орқа қутб</a:t>
            </a:r>
            <a:endParaRPr lang="ru-RU" altLang="ru-RU" dirty="0">
              <a:solidFill>
                <a:schemeClr val="bg1"/>
              </a:solidFill>
            </a:endParaRPr>
          </a:p>
          <a:p>
            <a:r>
              <a:rPr lang="ru-RU" altLang="ru-RU" dirty="0" err="1">
                <a:solidFill>
                  <a:schemeClr val="bg1"/>
                </a:solidFill>
              </a:rPr>
              <a:t>Зонуляр</a:t>
            </a:r>
            <a:r>
              <a:rPr lang="uz-Cyrl-UZ" altLang="ru-RU" dirty="0">
                <a:solidFill>
                  <a:schemeClr val="bg1"/>
                </a:solidFill>
              </a:rPr>
              <a:t> - қаватма-қават</a:t>
            </a:r>
            <a:endParaRPr lang="ru-RU" altLang="ru-RU" dirty="0">
              <a:solidFill>
                <a:schemeClr val="bg1"/>
              </a:solidFill>
            </a:endParaRPr>
          </a:p>
          <a:p>
            <a:r>
              <a:rPr lang="ru-RU" altLang="ru-RU" dirty="0" err="1">
                <a:solidFill>
                  <a:schemeClr val="bg1"/>
                </a:solidFill>
              </a:rPr>
              <a:t>Ядр</a:t>
            </a:r>
            <a:r>
              <a:rPr lang="uz-Cyrl-UZ" altLang="ru-RU" dirty="0" smtClean="0">
                <a:solidFill>
                  <a:schemeClr val="bg1"/>
                </a:solidFill>
              </a:rPr>
              <a:t>оли</a:t>
            </a:r>
          </a:p>
          <a:p>
            <a:r>
              <a:rPr lang="uz-Cyrl-UZ" altLang="ru-RU" dirty="0" smtClean="0">
                <a:solidFill>
                  <a:schemeClr val="bg1"/>
                </a:solidFill>
              </a:rPr>
              <a:t>Кортикал</a:t>
            </a:r>
            <a:endParaRPr lang="ru-RU" altLang="ru-RU" dirty="0">
              <a:solidFill>
                <a:schemeClr val="bg1"/>
              </a:solidFill>
            </a:endParaRPr>
          </a:p>
          <a:p>
            <a:r>
              <a:rPr lang="ru-RU" altLang="ru-RU" dirty="0" err="1">
                <a:solidFill>
                  <a:schemeClr val="bg1"/>
                </a:solidFill>
              </a:rPr>
              <a:t>Тотал</a:t>
            </a:r>
            <a:endParaRPr lang="ru-RU" altLang="ru-RU" dirty="0">
              <a:solidFill>
                <a:schemeClr val="bg1"/>
              </a:solidFill>
            </a:endParaRPr>
          </a:p>
          <a:p>
            <a:r>
              <a:rPr lang="ru-RU" altLang="ru-RU" dirty="0">
                <a:solidFill>
                  <a:schemeClr val="bg1"/>
                </a:solidFill>
              </a:rPr>
              <a:t>Пол</a:t>
            </a:r>
            <a:r>
              <a:rPr lang="uz-Cyrl-UZ" altLang="ru-RU" dirty="0">
                <a:solidFill>
                  <a:schemeClr val="bg1"/>
                </a:solidFill>
              </a:rPr>
              <a:t>иморф</a:t>
            </a:r>
            <a:r>
              <a:rPr lang="ru-RU" altLang="ru-RU" dirty="0">
                <a:solidFill>
                  <a:schemeClr val="bg1"/>
                </a:solidFill>
              </a:rPr>
              <a:t>  </a:t>
            </a:r>
            <a:endParaRPr lang="ru-RU" altLang="ru-RU" dirty="0" smtClean="0">
              <a:solidFill>
                <a:schemeClr val="bg1"/>
              </a:solidFill>
            </a:endParaRPr>
          </a:p>
          <a:p>
            <a:endParaRPr lang="ru-RU" alt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590356" y="1241376"/>
            <a:ext cx="5976664" cy="5616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664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9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727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799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99790" indent="-285664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2587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999650" indent="-171399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3846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0908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7971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5034" indent="-228531" algn="l" defTabSz="457063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z-Cyrl-UZ" dirty="0" smtClean="0">
                <a:solidFill>
                  <a:srgbClr val="FF0000"/>
                </a:solidFill>
              </a:rPr>
              <a:t>Орттирилган катаракта (Этиология бўйича)</a:t>
            </a:r>
          </a:p>
          <a:p>
            <a:r>
              <a:rPr lang="uz-Cyrl-UZ" altLang="ru-RU" dirty="0" smtClean="0">
                <a:solidFill>
                  <a:schemeClr val="bg1"/>
                </a:solidFill>
              </a:rPr>
              <a:t>Қарилик</a:t>
            </a:r>
            <a:endParaRPr lang="ru-RU" altLang="ru-RU" dirty="0" smtClean="0">
              <a:solidFill>
                <a:schemeClr val="bg1"/>
              </a:solidFill>
            </a:endParaRPr>
          </a:p>
          <a:p>
            <a:r>
              <a:rPr lang="uz-Cyrl-UZ" altLang="ru-RU" dirty="0" smtClean="0">
                <a:solidFill>
                  <a:schemeClr val="bg1"/>
                </a:solidFill>
              </a:rPr>
              <a:t>Травматик</a:t>
            </a:r>
          </a:p>
          <a:p>
            <a:r>
              <a:rPr lang="uz-Cyrl-UZ" altLang="ru-RU" dirty="0" smtClean="0">
                <a:solidFill>
                  <a:schemeClr val="bg1"/>
                </a:solidFill>
              </a:rPr>
              <a:t>Асоратли</a:t>
            </a:r>
          </a:p>
          <a:p>
            <a:r>
              <a:rPr lang="uz-Cyrl-UZ" altLang="ru-RU" dirty="0" smtClean="0">
                <a:solidFill>
                  <a:schemeClr val="bg1"/>
                </a:solidFill>
              </a:rPr>
              <a:t>Нурланиш</a:t>
            </a:r>
          </a:p>
          <a:p>
            <a:r>
              <a:rPr lang="uz-Cyrl-UZ" altLang="ru-RU" dirty="0" smtClean="0">
                <a:solidFill>
                  <a:schemeClr val="bg1"/>
                </a:solidFill>
              </a:rPr>
              <a:t>Токсик</a:t>
            </a:r>
            <a:endParaRPr lang="ru-RU" alt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z-Cyrl-UZ" dirty="0" smtClean="0">
                <a:solidFill>
                  <a:srgbClr val="C00000"/>
                </a:solidFill>
              </a:rPr>
              <a:t>Етилиш даражасига кўра</a:t>
            </a:r>
          </a:p>
          <a:p>
            <a:r>
              <a:rPr lang="uz-Cyrl-UZ" dirty="0" smtClean="0">
                <a:solidFill>
                  <a:schemeClr val="bg1"/>
                </a:solidFill>
              </a:rPr>
              <a:t>Бошланғич</a:t>
            </a:r>
          </a:p>
          <a:p>
            <a:r>
              <a:rPr lang="uz-Cyrl-UZ" dirty="0" smtClean="0">
                <a:solidFill>
                  <a:schemeClr val="bg1"/>
                </a:solidFill>
              </a:rPr>
              <a:t>Етилмаган</a:t>
            </a:r>
          </a:p>
          <a:p>
            <a:r>
              <a:rPr lang="uz-Cyrl-UZ" dirty="0" smtClean="0">
                <a:solidFill>
                  <a:schemeClr val="bg1"/>
                </a:solidFill>
              </a:rPr>
              <a:t>Етилган</a:t>
            </a:r>
          </a:p>
          <a:p>
            <a:r>
              <a:rPr lang="uz-Cyrl-UZ" dirty="0" smtClean="0">
                <a:solidFill>
                  <a:schemeClr val="bg1"/>
                </a:solidFill>
              </a:rPr>
              <a:t>Ўтиб кетган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79932" y="260648"/>
            <a:ext cx="4858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000" dirty="0">
                <a:solidFill>
                  <a:srgbClr val="FF0000"/>
                </a:solidFill>
                <a:latin typeface="Calibri" panose="020F0502020204030204" pitchFamily="34" charset="0"/>
              </a:rPr>
              <a:t>Туғма </a:t>
            </a:r>
            <a:r>
              <a:rPr lang="ru-RU" sz="4000" dirty="0">
                <a:solidFill>
                  <a:srgbClr val="FF0000"/>
                </a:solidFill>
                <a:latin typeface="Calibri" panose="020F0502020204030204" pitchFamily="34" charset="0"/>
              </a:rPr>
              <a:t> катаракта</a:t>
            </a:r>
            <a:r>
              <a:rPr lang="uz-Cyrl-UZ" sz="4000" dirty="0">
                <a:solidFill>
                  <a:srgbClr val="FF0000"/>
                </a:solidFill>
                <a:latin typeface="Calibri" panose="020F0502020204030204" pitchFamily="34" charset="0"/>
              </a:rPr>
              <a:t>лар</a:t>
            </a:r>
            <a:endParaRPr lang="ru-RU" sz="4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5780" y="968534"/>
            <a:ext cx="62646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Н</a:t>
            </a:r>
            <a:r>
              <a:rPr lang="uz-Cyrl-UZ" altLang="ru-RU" sz="2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аслий 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ёки турли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тератоген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фактор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ларни эмбрион кўз гавхарига таъсири натижасида ривожланади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Наслий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катаракт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алар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ген, геном 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ва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хромосом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а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х </a:t>
            </a:r>
            <a:r>
              <a:rPr lang="ru-RU" alt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мутаци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ялари натижасида юзага келади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Кўпинча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аутосом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- доминант тип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да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баъзида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–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аутосом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– </a:t>
            </a:r>
            <a:r>
              <a:rPr lang="ru-RU" alt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рецессив</a:t>
            </a:r>
            <a:r>
              <a:rPr lang="uz-Cyrl-UZ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 типда наслга ўтади</a:t>
            </a: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endParaRPr lang="ru-RU" altLang="ru-RU" dirty="0"/>
          </a:p>
        </p:txBody>
      </p:sp>
      <p:pic>
        <p:nvPicPr>
          <p:cNvPr id="6" name="Picture 3" descr="DSCN17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6460" y="3342816"/>
            <a:ext cx="3881464" cy="30689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Slide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266793"/>
            <a:ext cx="3802679" cy="285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0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val 2"/>
          <p:cNvSpPr>
            <a:spLocks noChangeArrowheads="1"/>
          </p:cNvSpPr>
          <p:nvPr/>
        </p:nvSpPr>
        <p:spPr bwMode="auto">
          <a:xfrm>
            <a:off x="7148514" y="711994"/>
            <a:ext cx="3600450" cy="5832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58371" name="Picture 4" descr="f9-00014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1340768"/>
            <a:ext cx="496887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Freeform 6"/>
          <p:cNvSpPr>
            <a:spLocks/>
          </p:cNvSpPr>
          <p:nvPr/>
        </p:nvSpPr>
        <p:spPr bwMode="auto">
          <a:xfrm>
            <a:off x="6883402" y="2645569"/>
            <a:ext cx="784225" cy="1566863"/>
          </a:xfrm>
          <a:custGeom>
            <a:avLst/>
            <a:gdLst>
              <a:gd name="T0" fmla="*/ 2147483646 w 494"/>
              <a:gd name="T1" fmla="*/ 0 h 987"/>
              <a:gd name="T2" fmla="*/ 2147483646 w 494"/>
              <a:gd name="T3" fmla="*/ 2147483646 h 987"/>
              <a:gd name="T4" fmla="*/ 2147483646 w 494"/>
              <a:gd name="T5" fmla="*/ 2147483646 h 987"/>
              <a:gd name="T6" fmla="*/ 2147483646 w 494"/>
              <a:gd name="T7" fmla="*/ 2147483646 h 987"/>
              <a:gd name="T8" fmla="*/ 2147483646 w 494"/>
              <a:gd name="T9" fmla="*/ 2147483646 h 987"/>
              <a:gd name="T10" fmla="*/ 2147483646 w 494"/>
              <a:gd name="T11" fmla="*/ 2147483646 h 987"/>
              <a:gd name="T12" fmla="*/ 2147483646 w 494"/>
              <a:gd name="T13" fmla="*/ 2147483646 h 987"/>
              <a:gd name="T14" fmla="*/ 2147483646 w 494"/>
              <a:gd name="T15" fmla="*/ 2147483646 h 987"/>
              <a:gd name="T16" fmla="*/ 2147483646 w 494"/>
              <a:gd name="T17" fmla="*/ 2147483646 h 987"/>
              <a:gd name="T18" fmla="*/ 2147483646 w 494"/>
              <a:gd name="T19" fmla="*/ 2147483646 h 987"/>
              <a:gd name="T20" fmla="*/ 2147483646 w 494"/>
              <a:gd name="T21" fmla="*/ 2147483646 h 987"/>
              <a:gd name="T22" fmla="*/ 2147483646 w 494"/>
              <a:gd name="T23" fmla="*/ 2147483646 h 987"/>
              <a:gd name="T24" fmla="*/ 2147483646 w 494"/>
              <a:gd name="T25" fmla="*/ 2147483646 h 987"/>
              <a:gd name="T26" fmla="*/ 2147483646 w 494"/>
              <a:gd name="T27" fmla="*/ 2147483646 h 987"/>
              <a:gd name="T28" fmla="*/ 2147483646 w 494"/>
              <a:gd name="T29" fmla="*/ 2147483646 h 987"/>
              <a:gd name="T30" fmla="*/ 2147483646 w 494"/>
              <a:gd name="T31" fmla="*/ 2147483646 h 987"/>
              <a:gd name="T32" fmla="*/ 2147483646 w 494"/>
              <a:gd name="T33" fmla="*/ 2147483646 h 987"/>
              <a:gd name="T34" fmla="*/ 2147483646 w 494"/>
              <a:gd name="T35" fmla="*/ 2147483646 h 987"/>
              <a:gd name="T36" fmla="*/ 0 w 494"/>
              <a:gd name="T37" fmla="*/ 2147483646 h 987"/>
              <a:gd name="T38" fmla="*/ 2147483646 w 494"/>
              <a:gd name="T39" fmla="*/ 2147483646 h 987"/>
              <a:gd name="T40" fmla="*/ 2147483646 w 494"/>
              <a:gd name="T41" fmla="*/ 2147483646 h 987"/>
              <a:gd name="T42" fmla="*/ 2147483646 w 494"/>
              <a:gd name="T43" fmla="*/ 2147483646 h 987"/>
              <a:gd name="T44" fmla="*/ 2147483646 w 494"/>
              <a:gd name="T45" fmla="*/ 2147483646 h 987"/>
              <a:gd name="T46" fmla="*/ 2147483646 w 494"/>
              <a:gd name="T47" fmla="*/ 2147483646 h 987"/>
              <a:gd name="T48" fmla="*/ 2147483646 w 494"/>
              <a:gd name="T49" fmla="*/ 2147483646 h 987"/>
              <a:gd name="T50" fmla="*/ 2147483646 w 494"/>
              <a:gd name="T51" fmla="*/ 2147483646 h 987"/>
              <a:gd name="T52" fmla="*/ 2147483646 w 494"/>
              <a:gd name="T53" fmla="*/ 0 h 9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94"/>
              <a:gd name="T82" fmla="*/ 0 h 987"/>
              <a:gd name="T83" fmla="*/ 494 w 494"/>
              <a:gd name="T84" fmla="*/ 987 h 9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94" h="987">
                <a:moveTo>
                  <a:pt x="247" y="0"/>
                </a:moveTo>
                <a:cubicBezTo>
                  <a:pt x="283" y="24"/>
                  <a:pt x="273" y="36"/>
                  <a:pt x="302" y="64"/>
                </a:cubicBezTo>
                <a:cubicBezTo>
                  <a:pt x="315" y="102"/>
                  <a:pt x="343" y="131"/>
                  <a:pt x="366" y="165"/>
                </a:cubicBezTo>
                <a:cubicBezTo>
                  <a:pt x="385" y="193"/>
                  <a:pt x="396" y="224"/>
                  <a:pt x="421" y="247"/>
                </a:cubicBezTo>
                <a:cubicBezTo>
                  <a:pt x="441" y="327"/>
                  <a:pt x="469" y="406"/>
                  <a:pt x="494" y="485"/>
                </a:cubicBezTo>
                <a:cubicBezTo>
                  <a:pt x="486" y="610"/>
                  <a:pt x="466" y="796"/>
                  <a:pt x="393" y="905"/>
                </a:cubicBezTo>
                <a:cubicBezTo>
                  <a:pt x="381" y="944"/>
                  <a:pt x="345" y="964"/>
                  <a:pt x="311" y="987"/>
                </a:cubicBezTo>
                <a:cubicBezTo>
                  <a:pt x="302" y="984"/>
                  <a:pt x="291" y="984"/>
                  <a:pt x="283" y="978"/>
                </a:cubicBezTo>
                <a:cubicBezTo>
                  <a:pt x="263" y="962"/>
                  <a:pt x="229" y="923"/>
                  <a:pt x="229" y="923"/>
                </a:cubicBezTo>
                <a:cubicBezTo>
                  <a:pt x="226" y="914"/>
                  <a:pt x="224" y="904"/>
                  <a:pt x="219" y="896"/>
                </a:cubicBezTo>
                <a:cubicBezTo>
                  <a:pt x="212" y="886"/>
                  <a:pt x="198" y="880"/>
                  <a:pt x="192" y="869"/>
                </a:cubicBezTo>
                <a:cubicBezTo>
                  <a:pt x="178" y="843"/>
                  <a:pt x="186" y="806"/>
                  <a:pt x="165" y="786"/>
                </a:cubicBezTo>
                <a:cubicBezTo>
                  <a:pt x="129" y="752"/>
                  <a:pt x="154" y="778"/>
                  <a:pt x="110" y="713"/>
                </a:cubicBezTo>
                <a:cubicBezTo>
                  <a:pt x="104" y="704"/>
                  <a:pt x="97" y="695"/>
                  <a:pt x="91" y="686"/>
                </a:cubicBezTo>
                <a:cubicBezTo>
                  <a:pt x="85" y="677"/>
                  <a:pt x="79" y="667"/>
                  <a:pt x="73" y="658"/>
                </a:cubicBezTo>
                <a:cubicBezTo>
                  <a:pt x="67" y="649"/>
                  <a:pt x="55" y="631"/>
                  <a:pt x="55" y="631"/>
                </a:cubicBezTo>
                <a:cubicBezTo>
                  <a:pt x="46" y="604"/>
                  <a:pt x="36" y="576"/>
                  <a:pt x="27" y="549"/>
                </a:cubicBezTo>
                <a:cubicBezTo>
                  <a:pt x="21" y="531"/>
                  <a:pt x="15" y="512"/>
                  <a:pt x="9" y="494"/>
                </a:cubicBezTo>
                <a:cubicBezTo>
                  <a:pt x="6" y="485"/>
                  <a:pt x="0" y="466"/>
                  <a:pt x="0" y="466"/>
                </a:cubicBezTo>
                <a:cubicBezTo>
                  <a:pt x="18" y="412"/>
                  <a:pt x="32" y="350"/>
                  <a:pt x="64" y="302"/>
                </a:cubicBezTo>
                <a:cubicBezTo>
                  <a:pt x="82" y="246"/>
                  <a:pt x="114" y="189"/>
                  <a:pt x="155" y="146"/>
                </a:cubicBezTo>
                <a:cubicBezTo>
                  <a:pt x="158" y="137"/>
                  <a:pt x="158" y="126"/>
                  <a:pt x="165" y="119"/>
                </a:cubicBezTo>
                <a:cubicBezTo>
                  <a:pt x="172" y="112"/>
                  <a:pt x="184" y="115"/>
                  <a:pt x="192" y="110"/>
                </a:cubicBezTo>
                <a:cubicBezTo>
                  <a:pt x="252" y="72"/>
                  <a:pt x="162" y="107"/>
                  <a:pt x="238" y="82"/>
                </a:cubicBezTo>
                <a:cubicBezTo>
                  <a:pt x="244" y="73"/>
                  <a:pt x="256" y="55"/>
                  <a:pt x="256" y="55"/>
                </a:cubicBezTo>
                <a:lnTo>
                  <a:pt x="251" y="368"/>
                </a:lnTo>
                <a:lnTo>
                  <a:pt x="247" y="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3" name="Прямоугольник 4"/>
          <p:cNvSpPr>
            <a:spLocks noChangeArrowheads="1"/>
          </p:cNvSpPr>
          <p:nvPr/>
        </p:nvSpPr>
        <p:spPr bwMode="auto">
          <a:xfrm>
            <a:off x="3714752" y="128589"/>
            <a:ext cx="3221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ru-RU" altLang="ru-RU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Пирамидал</a:t>
            </a:r>
            <a:endParaRPr lang="ru-RU" alt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3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val 2"/>
          <p:cNvSpPr>
            <a:spLocks noChangeArrowheads="1"/>
          </p:cNvSpPr>
          <p:nvPr/>
        </p:nvSpPr>
        <p:spPr bwMode="auto">
          <a:xfrm>
            <a:off x="6886575" y="620714"/>
            <a:ext cx="3600450" cy="58324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6886575" y="2889250"/>
            <a:ext cx="576262" cy="1008062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9910763" y="3141663"/>
            <a:ext cx="576263" cy="1008062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59397" name="Picture 5" descr="f9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49" y="1916905"/>
            <a:ext cx="50403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Прямоугольник 5"/>
          <p:cNvSpPr>
            <a:spLocks noChangeArrowheads="1"/>
          </p:cNvSpPr>
          <p:nvPr/>
        </p:nvSpPr>
        <p:spPr bwMode="auto">
          <a:xfrm>
            <a:off x="2638426" y="476251"/>
            <a:ext cx="3811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uz-Cyrl-UZ" alt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Олд ва орқа қутб</a:t>
            </a:r>
            <a:endParaRPr lang="ru-RU" alt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2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7462837" y="549275"/>
            <a:ext cx="3024188" cy="59753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7462837" y="2924176"/>
            <a:ext cx="3024188" cy="976313"/>
          </a:xfrm>
          <a:custGeom>
            <a:avLst/>
            <a:gdLst>
              <a:gd name="T0" fmla="*/ 2147483646 w 2305"/>
              <a:gd name="T1" fmla="*/ 2147483646 h 615"/>
              <a:gd name="T2" fmla="*/ 2147483646 w 2305"/>
              <a:gd name="T3" fmla="*/ 2147483646 h 615"/>
              <a:gd name="T4" fmla="*/ 2147483646 w 2305"/>
              <a:gd name="T5" fmla="*/ 2147483646 h 615"/>
              <a:gd name="T6" fmla="*/ 2147483646 w 2305"/>
              <a:gd name="T7" fmla="*/ 2147483646 h 615"/>
              <a:gd name="T8" fmla="*/ 2147483646 w 2305"/>
              <a:gd name="T9" fmla="*/ 2147483646 h 615"/>
              <a:gd name="T10" fmla="*/ 2147483646 w 2305"/>
              <a:gd name="T11" fmla="*/ 2147483646 h 615"/>
              <a:gd name="T12" fmla="*/ 2147483646 w 2305"/>
              <a:gd name="T13" fmla="*/ 2147483646 h 615"/>
              <a:gd name="T14" fmla="*/ 2147483646 w 2305"/>
              <a:gd name="T15" fmla="*/ 2147483646 h 615"/>
              <a:gd name="T16" fmla="*/ 2147483646 w 2305"/>
              <a:gd name="T17" fmla="*/ 2147483646 h 615"/>
              <a:gd name="T18" fmla="*/ 2147483646 w 2305"/>
              <a:gd name="T19" fmla="*/ 2147483646 h 615"/>
              <a:gd name="T20" fmla="*/ 2147483646 w 2305"/>
              <a:gd name="T21" fmla="*/ 2147483646 h 615"/>
              <a:gd name="T22" fmla="*/ 2147483646 w 2305"/>
              <a:gd name="T23" fmla="*/ 2147483646 h 615"/>
              <a:gd name="T24" fmla="*/ 2147483646 w 2305"/>
              <a:gd name="T25" fmla="*/ 2147483646 h 615"/>
              <a:gd name="T26" fmla="*/ 2147483646 w 2305"/>
              <a:gd name="T27" fmla="*/ 2147483646 h 615"/>
              <a:gd name="T28" fmla="*/ 2147483646 w 2305"/>
              <a:gd name="T29" fmla="*/ 2147483646 h 615"/>
              <a:gd name="T30" fmla="*/ 2147483646 w 2305"/>
              <a:gd name="T31" fmla="*/ 2147483646 h 615"/>
              <a:gd name="T32" fmla="*/ 2147483646 w 2305"/>
              <a:gd name="T33" fmla="*/ 2147483646 h 615"/>
              <a:gd name="T34" fmla="*/ 2147483646 w 2305"/>
              <a:gd name="T35" fmla="*/ 2147483646 h 615"/>
              <a:gd name="T36" fmla="*/ 2147483646 w 2305"/>
              <a:gd name="T37" fmla="*/ 2147483646 h 615"/>
              <a:gd name="T38" fmla="*/ 2147483646 w 2305"/>
              <a:gd name="T39" fmla="*/ 2147483646 h 615"/>
              <a:gd name="T40" fmla="*/ 2147483646 w 2305"/>
              <a:gd name="T41" fmla="*/ 2147483646 h 615"/>
              <a:gd name="T42" fmla="*/ 2147483646 w 2305"/>
              <a:gd name="T43" fmla="*/ 2147483646 h 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305"/>
              <a:gd name="T67" fmla="*/ 0 h 615"/>
              <a:gd name="T68" fmla="*/ 2305 w 2305"/>
              <a:gd name="T69" fmla="*/ 615 h 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305" h="615">
                <a:moveTo>
                  <a:pt x="40" y="212"/>
                </a:moveTo>
                <a:cubicBezTo>
                  <a:pt x="213" y="209"/>
                  <a:pt x="386" y="210"/>
                  <a:pt x="558" y="202"/>
                </a:cubicBezTo>
                <a:cubicBezTo>
                  <a:pt x="584" y="201"/>
                  <a:pt x="635" y="183"/>
                  <a:pt x="635" y="183"/>
                </a:cubicBezTo>
                <a:cubicBezTo>
                  <a:pt x="664" y="164"/>
                  <a:pt x="688" y="155"/>
                  <a:pt x="721" y="145"/>
                </a:cubicBezTo>
                <a:cubicBezTo>
                  <a:pt x="785" y="81"/>
                  <a:pt x="713" y="144"/>
                  <a:pt x="788" y="106"/>
                </a:cubicBezTo>
                <a:cubicBezTo>
                  <a:pt x="796" y="102"/>
                  <a:pt x="800" y="91"/>
                  <a:pt x="808" y="87"/>
                </a:cubicBezTo>
                <a:cubicBezTo>
                  <a:pt x="862" y="61"/>
                  <a:pt x="839" y="102"/>
                  <a:pt x="904" y="58"/>
                </a:cubicBezTo>
                <a:cubicBezTo>
                  <a:pt x="933" y="39"/>
                  <a:pt x="958" y="31"/>
                  <a:pt x="990" y="20"/>
                </a:cubicBezTo>
                <a:cubicBezTo>
                  <a:pt x="1097" y="23"/>
                  <a:pt x="1421" y="0"/>
                  <a:pt x="1537" y="58"/>
                </a:cubicBezTo>
                <a:cubicBezTo>
                  <a:pt x="1580" y="104"/>
                  <a:pt x="1528" y="55"/>
                  <a:pt x="1585" y="87"/>
                </a:cubicBezTo>
                <a:cubicBezTo>
                  <a:pt x="1599" y="95"/>
                  <a:pt x="1610" y="108"/>
                  <a:pt x="1624" y="116"/>
                </a:cubicBezTo>
                <a:cubicBezTo>
                  <a:pt x="1641" y="126"/>
                  <a:pt x="1674" y="130"/>
                  <a:pt x="1691" y="135"/>
                </a:cubicBezTo>
                <a:cubicBezTo>
                  <a:pt x="1710" y="141"/>
                  <a:pt x="1748" y="154"/>
                  <a:pt x="1748" y="154"/>
                </a:cubicBezTo>
                <a:cubicBezTo>
                  <a:pt x="1938" y="281"/>
                  <a:pt x="1981" y="222"/>
                  <a:pt x="2305" y="222"/>
                </a:cubicBezTo>
                <a:lnTo>
                  <a:pt x="2305" y="489"/>
                </a:lnTo>
                <a:cubicBezTo>
                  <a:pt x="2129" y="540"/>
                  <a:pt x="1940" y="498"/>
                  <a:pt x="1758" y="519"/>
                </a:cubicBezTo>
                <a:cubicBezTo>
                  <a:pt x="1711" y="535"/>
                  <a:pt x="1635" y="603"/>
                  <a:pt x="1585" y="606"/>
                </a:cubicBezTo>
                <a:cubicBezTo>
                  <a:pt x="1489" y="612"/>
                  <a:pt x="1393" y="612"/>
                  <a:pt x="1297" y="615"/>
                </a:cubicBezTo>
                <a:cubicBezTo>
                  <a:pt x="1095" y="612"/>
                  <a:pt x="894" y="612"/>
                  <a:pt x="692" y="606"/>
                </a:cubicBezTo>
                <a:cubicBezTo>
                  <a:pt x="642" y="605"/>
                  <a:pt x="616" y="536"/>
                  <a:pt x="568" y="519"/>
                </a:cubicBezTo>
                <a:cubicBezTo>
                  <a:pt x="415" y="366"/>
                  <a:pt x="364" y="462"/>
                  <a:pt x="30" y="462"/>
                </a:cubicBezTo>
                <a:cubicBezTo>
                  <a:pt x="9" y="381"/>
                  <a:pt x="0" y="288"/>
                  <a:pt x="40" y="2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0420" name="Picture 4" descr="DSCN1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68" y="1524795"/>
            <a:ext cx="56165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Прямоугольник 4"/>
          <p:cNvSpPr>
            <a:spLocks noChangeArrowheads="1"/>
          </p:cNvSpPr>
          <p:nvPr/>
        </p:nvSpPr>
        <p:spPr bwMode="auto">
          <a:xfrm>
            <a:off x="2565400" y="476250"/>
            <a:ext cx="43624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ru-RU" alt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Зонуляр</a:t>
            </a:r>
            <a:r>
              <a:rPr lang="uz-Cyrl-UZ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қаватма-қават</a:t>
            </a: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3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7065962" y="765176"/>
            <a:ext cx="3600450" cy="5832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8039101" y="1773239"/>
            <a:ext cx="1584325" cy="3673475"/>
          </a:xfrm>
          <a:prstGeom prst="ellipse">
            <a:avLst/>
          </a:prstGeom>
          <a:solidFill>
            <a:schemeClr val="tx1"/>
          </a:solidFill>
          <a:ln w="34925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 rot="5400000">
            <a:off x="8256587" y="690563"/>
            <a:ext cx="1225550" cy="1949450"/>
          </a:xfrm>
          <a:prstGeom prst="moon">
            <a:avLst>
              <a:gd name="adj" fmla="val 29403"/>
            </a:avLst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 rot="-5400000">
            <a:off x="8244681" y="4734719"/>
            <a:ext cx="1223962" cy="1924050"/>
          </a:xfrm>
          <a:prstGeom prst="moon">
            <a:avLst>
              <a:gd name="adj" fmla="val 30843"/>
            </a:avLst>
          </a:prstGeom>
          <a:solidFill>
            <a:srgbClr val="3333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61446" name="Picture 6" descr="f9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93" y="1412776"/>
            <a:ext cx="50419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Прямоугольник 6"/>
          <p:cNvSpPr>
            <a:spLocks noChangeArrowheads="1"/>
          </p:cNvSpPr>
          <p:nvPr/>
        </p:nvSpPr>
        <p:spPr bwMode="auto">
          <a:xfrm>
            <a:off x="4006851" y="404813"/>
            <a:ext cx="2752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ru-RU" altLang="ru-RU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Ядр</a:t>
            </a:r>
            <a:r>
              <a:rPr lang="uz-Cyrl-UZ" altLang="ru-RU" sz="3600" dirty="0">
                <a:solidFill>
                  <a:srgbClr val="FF0000"/>
                </a:solidFill>
                <a:latin typeface="Arial" panose="020B0604020202020204" pitchFamily="34" charset="0"/>
              </a:rPr>
              <a:t>оли</a:t>
            </a:r>
            <a:endParaRPr lang="ru-RU" altLang="ru-RU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9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7065962" y="549276"/>
            <a:ext cx="3600450" cy="5832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8110538" y="1700214"/>
            <a:ext cx="1584325" cy="3673475"/>
          </a:xfrm>
          <a:prstGeom prst="ellipse">
            <a:avLst/>
          </a:prstGeom>
          <a:solidFill>
            <a:srgbClr val="000000"/>
          </a:solidFill>
          <a:ln w="34925">
            <a:solidFill>
              <a:srgbClr val="333333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62468" name="Picture 4" descr="f9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14870" r="3168" b="11057"/>
          <a:stretch>
            <a:fillRect/>
          </a:stretch>
        </p:blipFill>
        <p:spPr bwMode="auto">
          <a:xfrm>
            <a:off x="1430336" y="1484784"/>
            <a:ext cx="51133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Прямоугольник 4"/>
          <p:cNvSpPr>
            <a:spLocks noChangeArrowheads="1"/>
          </p:cNvSpPr>
          <p:nvPr/>
        </p:nvSpPr>
        <p:spPr bwMode="auto">
          <a:xfrm>
            <a:off x="4294188" y="549276"/>
            <a:ext cx="1304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ru-RU" alt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Тотал</a:t>
            </a:r>
            <a:endParaRPr lang="ru-RU" alt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08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val 2"/>
          <p:cNvSpPr>
            <a:spLocks noChangeArrowheads="1"/>
          </p:cNvSpPr>
          <p:nvPr/>
        </p:nvSpPr>
        <p:spPr bwMode="auto">
          <a:xfrm>
            <a:off x="7138988" y="476250"/>
            <a:ext cx="3527425" cy="5976938"/>
          </a:xfrm>
          <a:prstGeom prst="ellipse">
            <a:avLst/>
          </a:prstGeom>
          <a:solidFill>
            <a:schemeClr val="tx2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1125538"/>
            <a:ext cx="52578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Прямоугольник 3"/>
          <p:cNvSpPr>
            <a:spLocks noChangeArrowheads="1"/>
          </p:cNvSpPr>
          <p:nvPr/>
        </p:nvSpPr>
        <p:spPr bwMode="auto">
          <a:xfrm>
            <a:off x="4365626" y="549276"/>
            <a:ext cx="1304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chemeClr val="accent1"/>
              </a:buClr>
              <a:buSzPct val="70000"/>
              <a:buFont typeface="Wingdings 2" panose="05020102010507070707" pitchFamily="18" charset="2"/>
              <a:buChar char="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ts val="400"/>
              </a:spcBef>
              <a:buClr>
                <a:schemeClr val="accent2"/>
              </a:buClr>
              <a:buSzPct val="90000"/>
              <a:buChar char="•"/>
              <a:defRPr sz="26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ts val="400"/>
              </a:spcBef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ru-RU" alt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Тотал</a:t>
            </a:r>
          </a:p>
        </p:txBody>
      </p:sp>
    </p:spTree>
    <p:extLst>
      <p:ext uri="{BB962C8B-B14F-4D97-AF65-F5344CB8AC3E}">
        <p14:creationId xmlns:p14="http://schemas.microsoft.com/office/powerpoint/2010/main" val="532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1800" y="214313"/>
            <a:ext cx="8532812" cy="1143000"/>
          </a:xfrm>
        </p:spPr>
        <p:txBody>
          <a:bodyPr>
            <a:noAutofit/>
          </a:bodyPr>
          <a:lstStyle/>
          <a:p>
            <a:pPr marL="54864" algn="ctr">
              <a:defRPr/>
            </a:pPr>
            <a:r>
              <a:rPr lang="uz-Cyrl-UZ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Туғма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катаракт</a:t>
            </a:r>
            <a:r>
              <a:rPr lang="uz-Cyrl-UZ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анинг асоратлари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638426" y="2159000"/>
            <a:ext cx="7729537" cy="3937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400" b="1" i="1" dirty="0" err="1"/>
              <a:t>Обскурацион</a:t>
            </a:r>
            <a:r>
              <a:rPr lang="ru-RU" altLang="ru-RU" sz="4400" b="1" i="1" dirty="0"/>
              <a:t> </a:t>
            </a:r>
            <a:r>
              <a:rPr lang="ru-RU" altLang="ru-RU" sz="4400" b="1" i="1" dirty="0" err="1"/>
              <a:t>амблиопия</a:t>
            </a:r>
            <a:endParaRPr lang="ru-RU" altLang="ru-RU" sz="4400" b="1" i="1" dirty="0"/>
          </a:p>
          <a:p>
            <a:pPr eaLnBrk="1" hangingPunct="1"/>
            <a:r>
              <a:rPr lang="uz-Cyrl-UZ" altLang="ru-RU" sz="4400" b="1" i="1" dirty="0"/>
              <a:t>Иккиламчи </a:t>
            </a:r>
            <a:r>
              <a:rPr lang="ru-RU" altLang="ru-RU" sz="4400" b="1" i="1" dirty="0"/>
              <a:t> </a:t>
            </a:r>
            <a:r>
              <a:rPr lang="uz-Cyrl-UZ" altLang="ru-RU" sz="4800" b="1" i="1" dirty="0"/>
              <a:t>ғ</a:t>
            </a:r>
            <a:r>
              <a:rPr lang="uz-Cyrl-UZ" altLang="ru-RU" sz="4400" b="1" i="1" dirty="0"/>
              <a:t>илайлик</a:t>
            </a:r>
            <a:endParaRPr lang="ru-RU" altLang="ru-RU" sz="4400" b="1" i="1" dirty="0"/>
          </a:p>
          <a:p>
            <a:pPr eaLnBrk="1" hangingPunct="1"/>
            <a:r>
              <a:rPr lang="ru-RU" altLang="ru-RU" sz="4400" b="1" i="1" dirty="0"/>
              <a:t>Нистагм</a:t>
            </a:r>
          </a:p>
          <a:p>
            <a:pPr marL="0" indent="0" eaLnBrk="1" hangingPunct="1">
              <a:buNone/>
            </a:pPr>
            <a:endParaRPr lang="ru-RU" alt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215197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9796" y="2646089"/>
            <a:ext cx="4936369" cy="3030538"/>
          </a:xfrm>
        </p:spPr>
        <p:txBody>
          <a:bodyPr/>
          <a:lstStyle/>
          <a:p>
            <a:pPr marL="0" indent="0" algn="ctr">
              <a:buNone/>
            </a:pPr>
            <a:r>
              <a:rPr lang="uz-Cyrl-UZ" dirty="0" smtClean="0"/>
              <a:t> </a:t>
            </a:r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АНАЛИЗАТОР</a:t>
            </a:r>
          </a:p>
          <a:p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КЎРИШ</a:t>
            </a:r>
          </a:p>
          <a:p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ЭШИТИШ</a:t>
            </a:r>
          </a:p>
          <a:p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ХИД БИЛИШ</a:t>
            </a:r>
          </a:p>
          <a:p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СЕЗИШ</a:t>
            </a:r>
          </a:p>
          <a:p>
            <a:r>
              <a:rPr lang="uz-Cyrl-UZ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ТАКТИЛ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1916832"/>
            <a:ext cx="3888185" cy="279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05980" y="332656"/>
            <a:ext cx="7821254" cy="1039430"/>
          </a:xfrm>
          <a:prstGeom prst="rect">
            <a:avLst/>
          </a:prstGeom>
          <a:solidFill>
            <a:srgbClr val="01A89E"/>
          </a:solidFill>
          <a:ln w="381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Одам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alt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95</a:t>
            </a:r>
            <a:r>
              <a:rPr lang="ru-RU" altLang="ru-RU" sz="6600" dirty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% </a:t>
            </a:r>
            <a:r>
              <a:rPr lang="ru-RU" alt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информацияни</a:t>
            </a:r>
            <a:r>
              <a:rPr lang="ru-RU" alt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alt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кўз </a:t>
            </a:r>
            <a:r>
              <a:rPr lang="ru-RU" alt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орқали қабул қилади</a:t>
            </a:r>
            <a:endParaRPr lang="ru-RU" alt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0356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1800" y="214313"/>
            <a:ext cx="8964612" cy="1143000"/>
          </a:xfrm>
        </p:spPr>
        <p:txBody>
          <a:bodyPr>
            <a:normAutofit/>
          </a:bodyPr>
          <a:lstStyle/>
          <a:p>
            <a:pPr marL="54864" algn="ctr">
              <a:defRPr/>
            </a:pPr>
            <a:r>
              <a:rPr lang="uz-Cyrl-UZ" sz="3600" b="1" dirty="0">
                <a:solidFill>
                  <a:srgbClr val="FF0000"/>
                </a:solidFill>
                <a:latin typeface="Corbel" panose="020B0503020204020204" pitchFamily="34" charset="0"/>
                <a:cs typeface="Times New Roman" pitchFamily="18" charset="0"/>
              </a:rPr>
              <a:t>Орттирилган катаракталар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61764" y="1628800"/>
            <a:ext cx="7488832" cy="50419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uz-Cyrl-UZ" altLang="ru-RU" sz="3600" b="1" i="1" dirty="0"/>
              <a:t>М</a:t>
            </a:r>
            <a:r>
              <a:rPr lang="ru-RU" altLang="ru-RU" sz="3600" b="1" i="1" dirty="0" err="1"/>
              <a:t>етаболи</a:t>
            </a:r>
            <a:r>
              <a:rPr lang="uz-Cyrl-UZ" altLang="ru-RU" sz="3600" b="1" i="1" dirty="0"/>
              <a:t>к</a:t>
            </a:r>
            <a:r>
              <a:rPr lang="ru-RU" altLang="ru-RU" sz="3600" b="1" i="1" dirty="0"/>
              <a:t> </a:t>
            </a:r>
            <a:r>
              <a:rPr lang="uz-Cyrl-UZ" altLang="ru-RU" sz="3600" b="1" i="1" dirty="0"/>
              <a:t>ўзгаришлар - қарилик</a:t>
            </a:r>
            <a:r>
              <a:rPr lang="ru-RU" altLang="ru-RU" sz="3600" b="1" i="1" dirty="0"/>
              <a:t> катаракта</a:t>
            </a:r>
            <a:r>
              <a:rPr lang="uz-Cyrl-UZ" altLang="ru-RU" sz="3600" b="1" i="1" dirty="0"/>
              <a:t>си</a:t>
            </a:r>
            <a:r>
              <a:rPr lang="ru-RU" altLang="ru-RU" sz="3600" b="1" i="1" dirty="0"/>
              <a:t>.</a:t>
            </a:r>
          </a:p>
          <a:p>
            <a:pPr eaLnBrk="1" hangingPunct="1"/>
            <a:r>
              <a:rPr lang="ru-RU" altLang="ru-RU" sz="3600" b="1" i="1" dirty="0" err="1"/>
              <a:t>Токси</a:t>
            </a:r>
            <a:r>
              <a:rPr lang="uz-Cyrl-UZ" altLang="ru-RU" sz="3600" b="1" i="1" dirty="0"/>
              <a:t>к</a:t>
            </a:r>
            <a:r>
              <a:rPr lang="ru-RU" altLang="ru-RU" sz="3600" b="1" i="1" dirty="0"/>
              <a:t> катаракта.</a:t>
            </a:r>
          </a:p>
          <a:p>
            <a:pPr eaLnBrk="1" hangingPunct="1"/>
            <a:r>
              <a:rPr lang="uz-Cyrl-UZ" altLang="ru-RU" sz="3600" b="1" i="1" dirty="0"/>
              <a:t>Нур </a:t>
            </a:r>
            <a:r>
              <a:rPr lang="ru-RU" altLang="ru-RU" sz="3600" b="1" i="1" dirty="0"/>
              <a:t>катаракта</a:t>
            </a:r>
            <a:r>
              <a:rPr lang="uz-Cyrl-UZ" altLang="ru-RU" sz="3600" b="1" i="1" dirty="0"/>
              <a:t>си</a:t>
            </a:r>
            <a:r>
              <a:rPr lang="ru-RU" altLang="ru-RU" sz="3600" b="1" i="1" dirty="0"/>
              <a:t>.</a:t>
            </a:r>
          </a:p>
          <a:p>
            <a:pPr eaLnBrk="1" hangingPunct="1"/>
            <a:r>
              <a:rPr lang="ru-RU" altLang="ru-RU" sz="3600" b="1" i="1" dirty="0" err="1"/>
              <a:t>Травмати</a:t>
            </a:r>
            <a:r>
              <a:rPr lang="uz-Cyrl-UZ" altLang="ru-RU" sz="3600" b="1" i="1" dirty="0"/>
              <a:t>к</a:t>
            </a:r>
            <a:r>
              <a:rPr lang="ru-RU" altLang="ru-RU" sz="3600" b="1" i="1" dirty="0"/>
              <a:t> катаракт</a:t>
            </a:r>
            <a:r>
              <a:rPr lang="uz-Cyrl-UZ" altLang="ru-RU" sz="3600" b="1" i="1" dirty="0"/>
              <a:t>алар:</a:t>
            </a:r>
            <a:r>
              <a:rPr lang="ru-RU" altLang="ru-RU" sz="3600" b="1" i="1" dirty="0"/>
              <a:t> </a:t>
            </a:r>
            <a:endParaRPr lang="uz-Cyrl-UZ" altLang="ru-RU" sz="3600" b="1" i="1" dirty="0"/>
          </a:p>
          <a:p>
            <a:pPr eaLnBrk="1" hangingPunct="1"/>
            <a:r>
              <a:rPr lang="uz-Cyrl-UZ" altLang="ru-RU" sz="3600" b="1" i="1" dirty="0"/>
              <a:t>Асоратланган </a:t>
            </a:r>
            <a:r>
              <a:rPr lang="ru-RU" altLang="ru-RU" sz="3600" b="1" i="1" dirty="0"/>
              <a:t>катаракт</a:t>
            </a:r>
            <a:r>
              <a:rPr lang="uz-Cyrl-UZ" altLang="ru-RU" sz="3600" b="1" i="1" dirty="0"/>
              <a:t>алар </a:t>
            </a:r>
          </a:p>
          <a:p>
            <a:pPr eaLnBrk="1" hangingPunct="1"/>
            <a:r>
              <a:rPr lang="ru-RU" altLang="ru-RU" sz="3600" b="1" i="1" dirty="0"/>
              <a:t>( </a:t>
            </a:r>
            <a:r>
              <a:rPr lang="ru-RU" altLang="ru-RU" sz="3600" b="1" i="1" dirty="0" err="1"/>
              <a:t>диабети</a:t>
            </a:r>
            <a:r>
              <a:rPr lang="uz-Cyrl-UZ" altLang="ru-RU" sz="3600" b="1" i="1" dirty="0"/>
              <a:t>к</a:t>
            </a:r>
            <a:r>
              <a:rPr lang="ru-RU" altLang="ru-RU" sz="3600" b="1" i="1" dirty="0"/>
              <a:t>,  </a:t>
            </a:r>
            <a:r>
              <a:rPr lang="ru-RU" altLang="ru-RU" sz="3600" b="1" i="1" dirty="0" err="1"/>
              <a:t>эндокрин</a:t>
            </a:r>
            <a:r>
              <a:rPr lang="ru-RU" altLang="ru-RU" sz="3600" b="1" i="1" dirty="0"/>
              <a:t>, коллагеноз,</a:t>
            </a:r>
            <a:r>
              <a:rPr lang="ru-RU" altLang="ru-RU" sz="3600" b="1" i="1" dirty="0">
                <a:latin typeface="PotterFuseLetter"/>
              </a:rPr>
              <a:t> </a:t>
            </a:r>
            <a:r>
              <a:rPr lang="ru-RU" altLang="ru-RU" sz="3600" b="1" i="1" dirty="0" err="1" smtClean="0"/>
              <a:t>инфекцион</a:t>
            </a:r>
            <a:r>
              <a:rPr lang="ru-RU" altLang="ru-RU" sz="3600" b="1" i="1" dirty="0" smtClean="0">
                <a:latin typeface="PotterFuseLetter"/>
              </a:rPr>
              <a:t>)</a:t>
            </a:r>
            <a:endParaRPr lang="ru-RU" altLang="ru-RU" sz="3600" b="1" i="1" dirty="0">
              <a:latin typeface="PotterFuseLetter"/>
            </a:endParaRPr>
          </a:p>
          <a:p>
            <a:pPr eaLnBrk="1" hangingPunct="1"/>
            <a:endParaRPr lang="ru-RU" altLang="ru-RU" sz="2800" b="1" i="1" dirty="0">
              <a:latin typeface="PotterFuseLetter"/>
            </a:endParaRPr>
          </a:p>
        </p:txBody>
      </p:sp>
    </p:spTree>
    <p:extLst>
      <p:ext uri="{BB962C8B-B14F-4D97-AF65-F5344CB8AC3E}">
        <p14:creationId xmlns:p14="http://schemas.microsoft.com/office/powerpoint/2010/main" val="8634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2412" y="269776"/>
            <a:ext cx="9144000" cy="1143000"/>
          </a:xfrm>
        </p:spPr>
        <p:txBody>
          <a:bodyPr>
            <a:noAutofit/>
          </a:bodyPr>
          <a:lstStyle/>
          <a:p>
            <a:pPr marL="54864" algn="ctr">
              <a:defRPr/>
            </a:pPr>
            <a:r>
              <a:rPr lang="uz-Cyrl-UZ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Қарилик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катаракт</a:t>
            </a:r>
            <a:r>
              <a:rPr lang="uz-Cyrl-UZ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аларининг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иагностика</a:t>
            </a:r>
            <a:r>
              <a:rPr lang="uz-Cyrl-UZ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33772" y="1412776"/>
            <a:ext cx="6477792" cy="502285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Шикоятлар –кўришни аста-секин пасайиши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Кўришни яқинга пасайиши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бир неча ойлардан кейин кузатилади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Ён томондан ёритиб текширилганда қорачиқни рангини ўзгаргани аниқланади.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Н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орм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ада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қорачиқлар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қора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рангда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</a:t>
            </a:r>
            <a:r>
              <a:rPr lang="ru-RU" altLang="ru-RU" sz="2400" b="1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атаракт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 ривожланишига қараб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қорачиқ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аввал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оч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кулранг рангда бўлиб,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катаракта етилган даврда оқ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баъзида</a:t>
            </a:r>
            <a:r>
              <a:rPr lang="ru-RU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uz-Cyrl-UZ" altLang="ru-RU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оқ-ялтироқ рангга киради.</a:t>
            </a:r>
            <a:endParaRPr lang="ru-RU" altLang="ru-RU" sz="2400" b="1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4" descr="f9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76" y="1907332"/>
            <a:ext cx="5256585" cy="467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3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01800" y="214314"/>
            <a:ext cx="8532812" cy="1126455"/>
          </a:xfrm>
        </p:spPr>
        <p:txBody>
          <a:bodyPr>
            <a:normAutofit/>
          </a:bodyPr>
          <a:lstStyle/>
          <a:p>
            <a:pPr marL="54864" algn="ctr">
              <a:defRPr/>
            </a:pPr>
            <a:r>
              <a:rPr lang="ru-RU" sz="3200" dirty="0">
                <a:solidFill>
                  <a:srgbClr val="FF0000"/>
                </a:solidFill>
              </a:rPr>
              <a:t>Катаракт</a:t>
            </a:r>
            <a:r>
              <a:rPr lang="uz-Cyrl-UZ" sz="3200" dirty="0">
                <a:solidFill>
                  <a:srgbClr val="FF0000"/>
                </a:solidFill>
              </a:rPr>
              <a:t>анинг 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uz-Cyrl-UZ" sz="3200" dirty="0">
                <a:solidFill>
                  <a:srgbClr val="FF0000"/>
                </a:solidFill>
              </a:rPr>
              <a:t>замонавий </a:t>
            </a:r>
            <a:r>
              <a:rPr lang="ru-RU" sz="3200" dirty="0">
                <a:solidFill>
                  <a:srgbClr val="FF0000"/>
                </a:solidFill>
              </a:rPr>
              <a:t>консерватив терапия</a:t>
            </a:r>
            <a:r>
              <a:rPr lang="uz-Cyrl-UZ" sz="3200" dirty="0">
                <a:solidFill>
                  <a:srgbClr val="FF0000"/>
                </a:solidFill>
              </a:rPr>
              <a:t>си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96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21804" y="1341438"/>
            <a:ext cx="10729192" cy="5975350"/>
          </a:xfrm>
        </p:spPr>
        <p:txBody>
          <a:bodyPr>
            <a:normAutofit/>
          </a:bodyPr>
          <a:lstStyle/>
          <a:p>
            <a:pPr eaLnBrk="1" hangingPunct="1"/>
            <a:r>
              <a:rPr lang="uz-Cyrl-UZ" altLang="ru-RU" sz="3200" dirty="0"/>
              <a:t>Қарилик катарактасининг бошлан</a:t>
            </a:r>
            <a:r>
              <a:rPr lang="uz-Cyrl-UZ" altLang="ru-RU" sz="3600" dirty="0"/>
              <a:t>ғ</a:t>
            </a:r>
            <a:r>
              <a:rPr lang="uz-Cyrl-UZ" altLang="ru-RU" sz="3200" dirty="0"/>
              <a:t>ич даврида </a:t>
            </a:r>
            <a:r>
              <a:rPr lang="uz-Cyrl-UZ" altLang="ru-RU" sz="3600" dirty="0"/>
              <a:t>қ</a:t>
            </a:r>
            <a:r>
              <a:rPr lang="uz-Cyrl-UZ" altLang="ru-RU" sz="3200" dirty="0"/>
              <a:t>уйидаги кўз томчилари ишлатилади</a:t>
            </a:r>
            <a:r>
              <a:rPr lang="ru-RU" altLang="ru-RU" sz="3200" dirty="0"/>
              <a:t>: </a:t>
            </a:r>
            <a:r>
              <a:rPr lang="ru-RU" altLang="ru-RU" sz="3200" dirty="0" err="1"/>
              <a:t>квинакс</a:t>
            </a:r>
            <a:r>
              <a:rPr lang="ru-RU" altLang="ru-RU" sz="3200" dirty="0"/>
              <a:t>, </a:t>
            </a:r>
            <a:r>
              <a:rPr lang="ru-RU" altLang="ru-RU" sz="3200" dirty="0" err="1"/>
              <a:t>офтан-катахром</a:t>
            </a:r>
            <a:r>
              <a:rPr lang="ru-RU" altLang="ru-RU" sz="3200" dirty="0"/>
              <a:t>, </a:t>
            </a:r>
            <a:r>
              <a:rPr lang="ru-RU" altLang="ru-RU" sz="3200" dirty="0" err="1"/>
              <a:t>каталин</a:t>
            </a:r>
            <a:r>
              <a:rPr lang="ru-RU" altLang="ru-RU" sz="3200" dirty="0"/>
              <a:t>, </a:t>
            </a:r>
            <a:r>
              <a:rPr lang="ru-RU" altLang="ru-RU" sz="3200" dirty="0" err="1"/>
              <a:t>витайодурол</a:t>
            </a:r>
            <a:r>
              <a:rPr lang="ru-RU" altLang="ru-RU" sz="3200" dirty="0"/>
              <a:t>, </a:t>
            </a:r>
            <a:r>
              <a:rPr lang="ru-RU" altLang="ru-RU" sz="3200" dirty="0" err="1"/>
              <a:t>витафакол</a:t>
            </a:r>
            <a:r>
              <a:rPr lang="ru-RU" altLang="ru-RU" sz="3200" dirty="0"/>
              <a:t>, </a:t>
            </a:r>
            <a:r>
              <a:rPr lang="ru-RU" altLang="ru-RU" sz="3200" dirty="0" err="1" smtClean="0"/>
              <a:t>тауфон</a:t>
            </a:r>
            <a:r>
              <a:rPr lang="en-US" altLang="ru-RU" sz="3200" dirty="0"/>
              <a:t>.</a:t>
            </a:r>
            <a:r>
              <a:rPr lang="ru-RU" altLang="ru-RU" sz="3200" dirty="0"/>
              <a:t> </a:t>
            </a:r>
            <a:endParaRPr lang="ru-RU" altLang="ru-RU" sz="3200" dirty="0" smtClean="0"/>
          </a:p>
          <a:p>
            <a:pPr eaLnBrk="1" hangingPunct="1"/>
            <a:r>
              <a:rPr lang="en-US" altLang="ru-RU" sz="3200" dirty="0" smtClean="0"/>
              <a:t> </a:t>
            </a:r>
            <a:r>
              <a:rPr lang="uz-Cyrl-UZ" altLang="ru-RU" sz="3200" dirty="0"/>
              <a:t>Лекин шуни айтиб ўтиш керакки</a:t>
            </a:r>
            <a:r>
              <a:rPr lang="ru-RU" altLang="ru-RU" sz="3200" dirty="0"/>
              <a:t>, </a:t>
            </a:r>
            <a:r>
              <a:rPr lang="uz-Cyrl-UZ" altLang="ru-RU" sz="3200" dirty="0"/>
              <a:t>бу томчилар катарактани хиралашишни камайтирмай, фа</a:t>
            </a:r>
            <a:r>
              <a:rPr lang="uz-Cyrl-UZ" altLang="ru-RU" sz="3600" dirty="0"/>
              <a:t>қ</a:t>
            </a:r>
            <a:r>
              <a:rPr lang="uz-Cyrl-UZ" altLang="ru-RU" sz="3200" dirty="0"/>
              <a:t>ат прогрессиясини</a:t>
            </a:r>
            <a:r>
              <a:rPr lang="ru-RU" altLang="ru-RU" sz="3200" dirty="0"/>
              <a:t> </a:t>
            </a:r>
            <a:r>
              <a:rPr lang="uz-Cyrl-UZ" altLang="ru-RU" sz="3200" dirty="0"/>
              <a:t>секинлаштиради</a:t>
            </a:r>
            <a:r>
              <a:rPr lang="en-US" altLang="ru-RU" sz="3200" dirty="0"/>
              <a:t>.</a:t>
            </a:r>
            <a:r>
              <a:rPr lang="ru-RU" altLang="ru-RU" sz="1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4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Препараты, используемые для консервативного лечения катар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5820" y="188640"/>
            <a:ext cx="9900592" cy="2016646"/>
          </a:xfrm>
        </p:spPr>
        <p:txBody>
          <a:bodyPr>
            <a:noAutofit/>
          </a:bodyPr>
          <a:lstStyle/>
          <a:p>
            <a:pPr marL="54864" algn="ctr">
              <a:defRPr/>
            </a:pPr>
            <a:r>
              <a:rPr lang="uz-Cyrl-UZ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Хозирги даврда катаракта экстракциясининг бир неча турлари бор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7748" y="1628800"/>
            <a:ext cx="6552728" cy="41910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altLang="ru-RU" sz="3600" u="sng" dirty="0">
                <a:hlinkClick r:id="" action="ppaction://noaction"/>
              </a:rPr>
              <a:t>Катаракт</a:t>
            </a:r>
            <a:r>
              <a:rPr lang="uz-Cyrl-UZ" altLang="ru-RU" sz="3600" u="sng" dirty="0">
                <a:hlinkClick r:id="" action="ppaction://noaction"/>
              </a:rPr>
              <a:t>анинг </a:t>
            </a:r>
            <a:r>
              <a:rPr lang="ru-RU" altLang="ru-RU" sz="3600" u="sng" dirty="0">
                <a:hlinkClick r:id="" action="ppaction://noaction"/>
              </a:rPr>
              <a:t> </a:t>
            </a:r>
            <a:r>
              <a:rPr lang="uz-Cyrl-UZ" altLang="ru-RU" sz="3600" u="sng" dirty="0">
                <a:hlinkClick r:id="" action="ppaction://noaction"/>
              </a:rPr>
              <a:t>э</a:t>
            </a:r>
            <a:r>
              <a:rPr lang="ru-RU" altLang="ru-RU" sz="3600" u="sng" dirty="0" err="1">
                <a:hlinkClick r:id="" action="ppaction://noaction"/>
              </a:rPr>
              <a:t>кстракапсуляр</a:t>
            </a:r>
            <a:r>
              <a:rPr lang="ru-RU" altLang="ru-RU" sz="3600" u="sng" dirty="0">
                <a:hlinkClick r:id="" action="ppaction://noaction"/>
              </a:rPr>
              <a:t> экстракция</a:t>
            </a:r>
            <a:r>
              <a:rPr lang="uz-Cyrl-UZ" altLang="ru-RU" sz="3600" u="sng" dirty="0">
                <a:hlinkClick r:id="" action="ppaction://noaction"/>
              </a:rPr>
              <a:t>си</a:t>
            </a:r>
            <a:endParaRPr lang="ru-RU" altLang="ru-RU" sz="3600" u="sng" dirty="0"/>
          </a:p>
          <a:p>
            <a:pPr eaLnBrk="1" hangingPunct="1"/>
            <a:r>
              <a:rPr lang="ru-RU" altLang="ru-RU" sz="3600" u="sng" dirty="0">
                <a:hlinkClick r:id="" action="ppaction://noaction"/>
              </a:rPr>
              <a:t>Катаракт</a:t>
            </a:r>
            <a:r>
              <a:rPr lang="uz-Cyrl-UZ" altLang="ru-RU" sz="3600" u="sng" dirty="0">
                <a:hlinkClick r:id="" action="ppaction://noaction"/>
              </a:rPr>
              <a:t>анинг </a:t>
            </a:r>
            <a:r>
              <a:rPr lang="ru-RU" altLang="ru-RU" sz="3600" u="sng" dirty="0">
                <a:hlinkClick r:id="" action="ppaction://noaction"/>
              </a:rPr>
              <a:t> </a:t>
            </a:r>
            <a:r>
              <a:rPr lang="uz-Cyrl-UZ" altLang="ru-RU" sz="3600" u="sng" dirty="0">
                <a:hlinkClick r:id="" action="ppaction://noaction"/>
              </a:rPr>
              <a:t>интр</a:t>
            </a:r>
            <a:r>
              <a:rPr lang="ru-RU" altLang="ru-RU" sz="3600" u="sng" dirty="0" err="1">
                <a:hlinkClick r:id="" action="ppaction://noaction"/>
              </a:rPr>
              <a:t>акапсуляр</a:t>
            </a:r>
            <a:r>
              <a:rPr lang="ru-RU" altLang="ru-RU" sz="3600" u="sng" dirty="0">
                <a:hlinkClick r:id="" action="ppaction://noaction"/>
              </a:rPr>
              <a:t> экстракция</a:t>
            </a:r>
            <a:r>
              <a:rPr lang="uz-Cyrl-UZ" altLang="ru-RU" sz="3600" u="sng" dirty="0">
                <a:hlinkClick r:id="" action="ppaction://noaction"/>
              </a:rPr>
              <a:t>си</a:t>
            </a:r>
            <a:endParaRPr lang="ru-RU" altLang="ru-RU" sz="3600" u="sng" dirty="0"/>
          </a:p>
          <a:p>
            <a:pPr eaLnBrk="1" hangingPunct="1"/>
            <a:r>
              <a:rPr lang="ru-RU" altLang="ru-RU" sz="3600" u="sng" dirty="0">
                <a:hlinkClick r:id="" action="ppaction://noaction"/>
              </a:rPr>
              <a:t>Ультра</a:t>
            </a:r>
            <a:r>
              <a:rPr lang="uz-Cyrl-UZ" altLang="ru-RU" sz="3600" u="sng" dirty="0">
                <a:hlinkClick r:id="" action="ppaction://noaction"/>
              </a:rPr>
              <a:t>товушли</a:t>
            </a:r>
            <a:r>
              <a:rPr lang="ru-RU" altLang="ru-RU" sz="3600" u="sng" dirty="0">
                <a:hlinkClick r:id="" action="ppaction://noaction"/>
              </a:rPr>
              <a:t> </a:t>
            </a:r>
            <a:r>
              <a:rPr lang="ru-RU" altLang="ru-RU" sz="3600" u="sng" dirty="0" err="1">
                <a:hlinkClick r:id="" action="ppaction://noaction"/>
              </a:rPr>
              <a:t>факоэмульсификация</a:t>
            </a:r>
            <a:r>
              <a:rPr lang="ru-RU" altLang="ru-RU" sz="3600" u="sng" dirty="0">
                <a:hlinkClick r:id="" action="ppaction://noaction"/>
              </a:rPr>
              <a:t> </a:t>
            </a:r>
            <a:endParaRPr lang="ru-RU" altLang="ru-RU" sz="3600" u="sng" dirty="0"/>
          </a:p>
          <a:p>
            <a:pPr eaLnBrk="1" hangingPunct="1"/>
            <a:r>
              <a:rPr lang="ru-RU" altLang="ru-RU" sz="3600" u="sng" dirty="0"/>
              <a:t>Катаракт</a:t>
            </a:r>
            <a:r>
              <a:rPr lang="uz-Cyrl-UZ" altLang="ru-RU" sz="3600" u="sng" dirty="0"/>
              <a:t>анинг </a:t>
            </a:r>
            <a:r>
              <a:rPr lang="ru-RU" altLang="ru-RU" sz="3600" u="sng" dirty="0"/>
              <a:t> лазер</a:t>
            </a:r>
            <a:r>
              <a:rPr lang="uz-Cyrl-UZ" altLang="ru-RU" sz="3600" u="sng" dirty="0"/>
              <a:t>ли экстракцияси</a:t>
            </a:r>
            <a:endParaRPr lang="ru-RU" altLang="ru-RU" sz="3600" u="sng" dirty="0"/>
          </a:p>
        </p:txBody>
      </p:sp>
      <p:pic>
        <p:nvPicPr>
          <p:cNvPr id="4" name="Picture 4" descr="IMG_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16" y="1772816"/>
            <a:ext cx="56166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4183" y="3951312"/>
            <a:ext cx="5649290" cy="29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1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1979612" y="253536"/>
            <a:ext cx="8229600" cy="1143000"/>
          </a:xfrm>
        </p:spPr>
        <p:txBody>
          <a:bodyPr>
            <a:normAutofit/>
          </a:bodyPr>
          <a:lstStyle/>
          <a:p>
            <a:pPr marL="54864" algn="ctr">
              <a:defRPr/>
            </a:pPr>
            <a:r>
              <a:rPr lang="uz-Cyrl-UZ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Иккиламчи катаракта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7" name="Rectangle 8"/>
          <p:cNvSpPr>
            <a:spLocks noGrp="1" noRot="1" noChangeArrowheads="1"/>
          </p:cNvSpPr>
          <p:nvPr>
            <p:ph idx="1"/>
          </p:nvPr>
        </p:nvSpPr>
        <p:spPr>
          <a:xfrm>
            <a:off x="909836" y="1916113"/>
            <a:ext cx="10297144" cy="3600450"/>
          </a:xfrm>
        </p:spPr>
        <p:txBody>
          <a:bodyPr/>
          <a:lstStyle/>
          <a:p>
            <a:pPr eaLnBrk="1" hangingPunct="1"/>
            <a:r>
              <a:rPr lang="uz-Cyrl-UZ" altLang="ru-RU" sz="3600" b="1" dirty="0"/>
              <a:t>Иккиламчи катаракта - бу катарактанинг экстракапсуляр экстракциясидан кейин ривожланадиган ор</a:t>
            </a:r>
            <a:r>
              <a:rPr lang="uz-Cyrl-UZ" altLang="ru-RU" sz="4000" b="1" dirty="0"/>
              <a:t>қ</a:t>
            </a:r>
            <a:r>
              <a:rPr lang="uz-Cyrl-UZ" altLang="ru-RU" sz="3600" b="1" dirty="0"/>
              <a:t>а капсуланинг хиралашишидир.</a:t>
            </a:r>
            <a:endParaRPr lang="ru-RU" altLang="ru-RU" sz="3600" b="1" dirty="0"/>
          </a:p>
          <a:p>
            <a:pPr eaLnBrk="1" hangingPunct="1"/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13969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79612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algn="ctr">
              <a:defRPr/>
            </a:pPr>
            <a:r>
              <a:rPr lang="uz-Cyrl-UZ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Иккиламчи катарактани даволаш усуллари: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95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970994" y="1817440"/>
            <a:ext cx="4825230" cy="5040560"/>
          </a:xfrm>
        </p:spPr>
        <p:txBody>
          <a:bodyPr>
            <a:normAutofit/>
          </a:bodyPr>
          <a:lstStyle/>
          <a:p>
            <a:pPr eaLnBrk="1" hangingPunct="1"/>
            <a:r>
              <a:rPr lang="uz-Cyrl-UZ" altLang="ru-RU" sz="3200" b="1" dirty="0"/>
              <a:t>Бирламчи</a:t>
            </a:r>
            <a:r>
              <a:rPr lang="ru-RU" altLang="ru-RU" sz="3200" b="1" dirty="0"/>
              <a:t> </a:t>
            </a:r>
            <a:r>
              <a:rPr lang="ru-RU" altLang="ru-RU" sz="3200" b="1" dirty="0" err="1"/>
              <a:t>капсулотомия</a:t>
            </a:r>
            <a:endParaRPr lang="ru-RU" altLang="ru-RU" sz="3200" b="1" dirty="0"/>
          </a:p>
          <a:p>
            <a:pPr eaLnBrk="1" hangingPunct="1"/>
            <a:r>
              <a:rPr lang="uz-Cyrl-UZ" altLang="ru-RU" sz="3200" b="1" dirty="0"/>
              <a:t>Иккиламчи</a:t>
            </a:r>
            <a:r>
              <a:rPr lang="ru-RU" altLang="ru-RU" sz="3200" b="1" dirty="0"/>
              <a:t> </a:t>
            </a:r>
            <a:r>
              <a:rPr lang="ru-RU" altLang="ru-RU" sz="3200" b="1" dirty="0" err="1"/>
              <a:t>капсулотомия</a:t>
            </a:r>
            <a:endParaRPr lang="ru-RU" altLang="ru-RU" sz="3200" b="1" dirty="0"/>
          </a:p>
          <a:p>
            <a:pPr eaLnBrk="1" hangingPunct="1"/>
            <a:r>
              <a:rPr lang="en-US" altLang="ru-RU" sz="3200" b="1" dirty="0"/>
              <a:t>YAG-</a:t>
            </a:r>
            <a:r>
              <a:rPr lang="ru-RU" altLang="ru-RU" sz="3200" b="1" dirty="0"/>
              <a:t>лазер</a:t>
            </a:r>
            <a:r>
              <a:rPr lang="uz-Cyrl-UZ" altLang="ru-RU" sz="3200" b="1" dirty="0"/>
              <a:t>ли</a:t>
            </a:r>
            <a:r>
              <a:rPr lang="ru-RU" altLang="ru-RU" sz="3200" b="1" dirty="0"/>
              <a:t> </a:t>
            </a:r>
            <a:r>
              <a:rPr lang="ru-RU" altLang="ru-RU" sz="3200" b="1" dirty="0" err="1"/>
              <a:t>капсулотомия</a:t>
            </a:r>
            <a:r>
              <a:rPr lang="ru-RU" altLang="ru-RU" sz="3200" b="1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4400" dirty="0"/>
          </a:p>
        </p:txBody>
      </p:sp>
      <p:pic>
        <p:nvPicPr>
          <p:cNvPr id="4" name="Picture 4" descr="PE0102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96" y="1844824"/>
            <a:ext cx="3795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00" y="4221088"/>
            <a:ext cx="6066928" cy="2232246"/>
          </a:xfrm>
        </p:spPr>
        <p:txBody>
          <a:bodyPr/>
          <a:lstStyle/>
          <a:p>
            <a:r>
              <a:rPr lang="ru-RU" altLang="ru-RU" dirty="0" err="1" smtClean="0">
                <a:solidFill>
                  <a:srgbClr val="FF0000"/>
                </a:solidFill>
              </a:rPr>
              <a:t>Хинд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err="1" smtClean="0">
                <a:solidFill>
                  <a:srgbClr val="FF0000"/>
                </a:solidFill>
              </a:rPr>
              <a:t>донишмандлиги</a:t>
            </a:r>
            <a:r>
              <a:rPr lang="ru-RU" alt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476671"/>
            <a:ext cx="11377264" cy="169294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 ту</a:t>
            </a:r>
            <a:r>
              <a:rPr lang="uz-Cyrl-U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ғилганингда, фақат ўзинг </a:t>
            </a:r>
            <a:r>
              <a:rPr lang="uz-Cyrl-U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йиғлагансан</a:t>
            </a:r>
            <a:r>
              <a:rPr lang="uz-Cyrl-U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атрофингдагилар хурсанд бўлганлар.</a:t>
            </a:r>
          </a:p>
          <a:p>
            <a:pPr marL="0" indent="0" algn="ctr">
              <a:buNone/>
            </a:pPr>
            <a:r>
              <a:rPr lang="uz-Cyrl-U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Ўз хаётингни шундай кечиргинки, </a:t>
            </a:r>
            <a:r>
              <a:rPr lang="uz-Cyrl-U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қачон </a:t>
            </a:r>
            <a:r>
              <a:rPr lang="uz-Cyrl-U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сенхам бу дунёдан кўз юмсанг, атрофингдагилар йиғласин</a:t>
            </a:r>
            <a:r>
              <a:rPr lang="uz-Cyrl-U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z-Cyrl-U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ўзинг эса жилмайгин.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28" y="4387998"/>
            <a:ext cx="264604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4387997"/>
            <a:ext cx="278027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6" y="2178669"/>
            <a:ext cx="300608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2152246"/>
            <a:ext cx="2736304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1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2252899" y="548680"/>
            <a:ext cx="8243888" cy="196252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err="1" smtClean="0">
                <a:solidFill>
                  <a:schemeClr val="bg2"/>
                </a:solidFill>
                <a:latin typeface="Times New Roman" pitchFamily="18" charset="0"/>
              </a:rPr>
              <a:t>Инсон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2"/>
                </a:solidFill>
                <a:latin typeface="Times New Roman" pitchFamily="18" charset="0"/>
              </a:rPr>
              <a:t>бир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2"/>
                </a:solidFill>
                <a:latin typeface="Times New Roman" pitchFamily="18" charset="0"/>
              </a:rPr>
              <a:t>минутда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2"/>
                </a:solidFill>
                <a:latin typeface="Times New Roman" pitchFamily="18" charset="0"/>
              </a:rPr>
              <a:t>мингга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bg2"/>
                </a:solidFill>
                <a:latin typeface="Times New Roman" pitchFamily="18" charset="0"/>
              </a:rPr>
              <a:t>яқин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 информация 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</a:rPr>
              <a:t>кўз орқали 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қабул қилади. (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</a:rPr>
              <a:t>Сеченова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)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latin typeface="Times New Roman" pitchFamily="18" charset="0"/>
              </a:rPr>
            </a:br>
            <a:endParaRPr lang="ru-RU" sz="32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6147" name="Picture 4" descr="Эмметроп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8348" y="2276872"/>
            <a:ext cx="5389563" cy="3232150"/>
          </a:xfrm>
        </p:spPr>
      </p:pic>
      <p:pic>
        <p:nvPicPr>
          <p:cNvPr id="6148" name="Picture 7" descr="644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3932" y="3042047"/>
            <a:ext cx="2540000" cy="1701800"/>
          </a:xfrm>
        </p:spPr>
      </p:pic>
    </p:spTree>
    <p:extLst>
      <p:ext uri="{BB962C8B-B14F-4D97-AF65-F5344CB8AC3E}">
        <p14:creationId xmlns:p14="http://schemas.microsoft.com/office/powerpoint/2010/main" val="3732805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324" y="332656"/>
            <a:ext cx="8532178" cy="792088"/>
          </a:xfrm>
        </p:spPr>
        <p:txBody>
          <a:bodyPr/>
          <a:lstStyle/>
          <a:p>
            <a:pPr algn="ctr"/>
            <a:r>
              <a:rPr lang="ru-RU" sz="4100" b="1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</a:rPr>
              <a:t>Рефракция –нур </a:t>
            </a:r>
            <a:r>
              <a:rPr lang="ru-RU" sz="4100" b="1" cap="none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</a:rPr>
              <a:t>синдириш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56" y="2132856"/>
            <a:ext cx="6120680" cy="3615267"/>
          </a:xfrm>
        </p:spPr>
        <p:txBody>
          <a:bodyPr>
            <a:normAutofit lnSpcReduction="10000"/>
          </a:bodyPr>
          <a:lstStyle/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Рефракция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икки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турга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булинади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3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Физик рефракция</a:t>
            </a: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Клиник рефракция</a:t>
            </a: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3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endParaRPr lang="ru-RU" altLang="ru-RU" sz="3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92100" lvl="0" indent="-292100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72A376"/>
              </a:buClr>
              <a:buSzPct val="70000"/>
              <a:buFont typeface="Wingdings 2" panose="05020102010507070707" pitchFamily="18" charset="2"/>
              <a:buChar char=""/>
            </a:pP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Нур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синдириш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 кучи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диоптрийда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ўлчанади</a:t>
            </a:r>
            <a:r>
              <a:rPr lang="ru-RU" altLang="ru-RU" sz="36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1700808"/>
            <a:ext cx="6048671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2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2348880"/>
            <a:ext cx="7416824" cy="3667307"/>
          </a:xfrm>
        </p:spPr>
        <p:txBody>
          <a:bodyPr>
            <a:noAutofit/>
          </a:bodyPr>
          <a:lstStyle/>
          <a:p>
            <a:pPr marL="292100" lvl="0" indent="-292100" defTabSz="914400" fontAlgn="base">
              <a:lnSpc>
                <a:spcPct val="150000"/>
              </a:lnSpc>
              <a:spcAft>
                <a:spcPct val="0"/>
              </a:spcAft>
            </a:pP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Оптик системаларнинг нур синдириши-бу физик рефракция</a:t>
            </a:r>
            <a:b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altLang="ru-RU" sz="3600" cap="none" dirty="0" smtClean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фотоаппарат, бинокль, линзалар,</a:t>
            </a:r>
            <a:r>
              <a:rPr lang="en-US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  <a:t>кўзни оптик системаси)</a:t>
            </a:r>
            <a:b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sz="4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076" y="188640"/>
            <a:ext cx="5560034" cy="1292464"/>
          </a:xfrm>
          <a:prstGeom prst="rect">
            <a:avLst/>
          </a:prstGeom>
        </p:spPr>
      </p:pic>
      <p:pic>
        <p:nvPicPr>
          <p:cNvPr id="5" name="Picture 4" descr="Буль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4572" y="2348880"/>
            <a:ext cx="4384551" cy="431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4492" y="3573017"/>
            <a:ext cx="4752528" cy="2421384"/>
          </a:xfrm>
        </p:spPr>
        <p:txBody>
          <a:bodyPr/>
          <a:lstStyle/>
          <a:p>
            <a:pPr marL="292100" lvl="0" indent="-292100" defTabSz="914400" fontAlgn="base">
              <a:spcAft>
                <a:spcPct val="0"/>
              </a:spcAft>
            </a:pPr>
            <a:r>
              <a:rPr lang="ru-RU" altLang="ru-RU" sz="3600" cap="none" dirty="0" smtClean="0">
                <a:ln>
                  <a:noFill/>
                </a:ln>
                <a:solidFill>
                  <a:prstClr val="white"/>
                </a:solidFill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lang="ru-RU" altLang="ru-RU" sz="3600" cap="none" dirty="0" smtClean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Миопия</a:t>
            </a: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Гиперметропия</a:t>
            </a:r>
            <a:b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  <a:t>Астигматизм</a:t>
            </a:r>
            <a:br>
              <a:rPr lang="ru-RU" altLang="ru-RU" sz="3600" cap="none" dirty="0">
                <a:ln>
                  <a:noFill/>
                </a:ln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895" y="685801"/>
            <a:ext cx="11711036" cy="15190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Кўз оптик системаси нур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синдиришини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тўр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пардага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3600" dirty="0" err="1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нисбатан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олинганига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- 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клиник рефракция дейилади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2722" y="2204864"/>
            <a:ext cx="4467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Клиник рефракция </a:t>
            </a:r>
            <a:r>
              <a:rPr lang="ru-RU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турлари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4034" y="2698606"/>
            <a:ext cx="3658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defTabSz="914400" fontAlgn="base"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ru-RU" sz="4000" cap="all" dirty="0">
                <a:solidFill>
                  <a:schemeClr val="bg1"/>
                </a:solidFill>
                <a:latin typeface="Cambria" panose="02040503050406030204" pitchFamily="18" charset="0"/>
              </a:rPr>
              <a:t>Эмметропия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35439" y="2728084"/>
            <a:ext cx="36838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defTabSz="914400" fontAlgn="base">
              <a:spcAft>
                <a:spcPct val="0"/>
              </a:spcAft>
              <a:buClr>
                <a:srgbClr val="72A376"/>
              </a:buClr>
              <a:buSzPct val="70000"/>
              <a:defRPr/>
            </a:pPr>
            <a:r>
              <a:rPr lang="ru-RU" sz="4000" cap="all" dirty="0" err="1">
                <a:solidFill>
                  <a:schemeClr val="bg1"/>
                </a:solidFill>
                <a:latin typeface="Cambria" panose="02040503050406030204" pitchFamily="18" charset="0"/>
              </a:rPr>
              <a:t>Амметропия</a:t>
            </a:r>
            <a:endParaRPr lang="ru-RU" sz="4000" cap="al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32" y="3723927"/>
            <a:ext cx="29146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148" y="329208"/>
            <a:ext cx="3121799" cy="1015007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Эмметропия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756" y="1628800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Агарда бош фокус тўр пардада жойлашса – бундай рефракция мутаносиб хисобланади - эмметропия (Е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</a:rPr>
              <a:t>m) </a:t>
            </a:r>
            <a:r>
              <a:rPr lang="ru-RU" sz="3200" dirty="0">
                <a:solidFill>
                  <a:schemeClr val="bg1"/>
                </a:solidFill>
                <a:latin typeface="Calibri" panose="020F0502020204030204" pitchFamily="34" charset="0"/>
              </a:rPr>
              <a:t>дейилади.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764704"/>
            <a:ext cx="582519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www.w3.org/XML/1998/namespace"/>
    <ds:schemaRef ds:uri="http://schemas.microsoft.com/office/2006/metadata/properties"/>
    <ds:schemaRef ds:uri="http://purl.org/dc/terms/"/>
    <ds:schemaRef ds:uri="4873beb7-5857-4685-be1f-d57550cc96cc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2027</TotalTime>
  <Words>1139</Words>
  <Application>Microsoft Office PowerPoint</Application>
  <PresentationFormat>Произвольный</PresentationFormat>
  <Paragraphs>207</Paragraphs>
  <Slides>47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2" baseType="lpstr">
      <vt:lpstr>Aharoni</vt:lpstr>
      <vt:lpstr>Arial</vt:lpstr>
      <vt:lpstr>Calibri</vt:lpstr>
      <vt:lpstr>Cambria</vt:lpstr>
      <vt:lpstr>Century Gothic</vt:lpstr>
      <vt:lpstr>Corbel</vt:lpstr>
      <vt:lpstr>Garamond</vt:lpstr>
      <vt:lpstr>Monotype Corsiva</vt:lpstr>
      <vt:lpstr>PotterFuseLetter</vt:lpstr>
      <vt:lpstr>Times New Roman</vt:lpstr>
      <vt:lpstr>Times Uzb Roman</vt:lpstr>
      <vt:lpstr>Wingdings</vt:lpstr>
      <vt:lpstr>Wingdings 2</vt:lpstr>
      <vt:lpstr>Wingdings 3</vt:lpstr>
      <vt:lpstr>Сектор</vt:lpstr>
      <vt:lpstr>РефракциЯ бузилишлари катаракта касаллиги </vt:lpstr>
      <vt:lpstr>Презентация PowerPoint</vt:lpstr>
      <vt:lpstr>Презентация PowerPoint</vt:lpstr>
      <vt:lpstr>Презентация PowerPoint</vt:lpstr>
      <vt:lpstr>Инсон бир минутда мингга яқин информация кўз орқали қабул қилади. (Сеченова) </vt:lpstr>
      <vt:lpstr>Рефракция –нур синдириш</vt:lpstr>
      <vt:lpstr>Оптик системаларнинг нур синдириши-бу физик рефракция (фотоаппарат, бинокль, линзалар, кўзни оптик системаси) </vt:lpstr>
      <vt:lpstr>   Миопия Гиперметропия Астигматизм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Гиперметропияни Коррекцияси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Аметропияни Контакт линзалар билан коррекцияси</vt:lpstr>
      <vt:lpstr>Контакт линзалар классифици­яси</vt:lpstr>
      <vt:lpstr>юмшоқ контакт линзалар бўлинади:</vt:lpstr>
      <vt:lpstr>Презентация PowerPoint</vt:lpstr>
      <vt:lpstr>Презентация PowerPoint</vt:lpstr>
      <vt:lpstr>Презентация PowerPoint</vt:lpstr>
      <vt:lpstr>Катаракта классификацияси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Туғма катарактанинг асоратлари</vt:lpstr>
      <vt:lpstr>Орттирилган катаракталар:</vt:lpstr>
      <vt:lpstr>Қарилик катаракталарининг диагностикаси</vt:lpstr>
      <vt:lpstr>Катарактанинг  замонавий консерватив терапияси</vt:lpstr>
      <vt:lpstr>Презентация PowerPoint</vt:lpstr>
      <vt:lpstr>Хозирги даврда катаракта экстракциясининг бир неча турлари бор: </vt:lpstr>
      <vt:lpstr>Иккиламчи катаракта</vt:lpstr>
      <vt:lpstr>Иккиламчи катарактани даволаш усуллари:</vt:lpstr>
      <vt:lpstr>Хинд донишмандлиги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Рефракция</dc:title>
  <dc:creator>angelinabrilliantova@gmail.com</dc:creator>
  <cp:lastModifiedBy>Rustam</cp:lastModifiedBy>
  <cp:revision>209</cp:revision>
  <dcterms:created xsi:type="dcterms:W3CDTF">2017-05-13T11:21:57Z</dcterms:created>
  <dcterms:modified xsi:type="dcterms:W3CDTF">2019-04-15T16:02:49Z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