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8" r:id="rId3"/>
    <p:sldMasterId id="2147483690" r:id="rId4"/>
    <p:sldMasterId id="2147483702" r:id="rId5"/>
  </p:sldMasterIdLst>
  <p:notesMasterIdLst>
    <p:notesMasterId r:id="rId6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302" r:id="rId36"/>
    <p:sldId id="322" r:id="rId37"/>
    <p:sldId id="331" r:id="rId38"/>
    <p:sldId id="332" r:id="rId39"/>
    <p:sldId id="333" r:id="rId40"/>
    <p:sldId id="321" r:id="rId41"/>
    <p:sldId id="326" r:id="rId42"/>
    <p:sldId id="327" r:id="rId43"/>
    <p:sldId id="328" r:id="rId44"/>
    <p:sldId id="329" r:id="rId45"/>
    <p:sldId id="330" r:id="rId46"/>
    <p:sldId id="307" r:id="rId47"/>
    <p:sldId id="308" r:id="rId48"/>
    <p:sldId id="309" r:id="rId49"/>
    <p:sldId id="310" r:id="rId50"/>
    <p:sldId id="311" r:id="rId51"/>
    <p:sldId id="312" r:id="rId52"/>
    <p:sldId id="313" r:id="rId53"/>
    <p:sldId id="314" r:id="rId54"/>
    <p:sldId id="300" r:id="rId55"/>
    <p:sldId id="318" r:id="rId56"/>
    <p:sldId id="319" r:id="rId57"/>
    <p:sldId id="320" r:id="rId58"/>
    <p:sldId id="316" r:id="rId59"/>
    <p:sldId id="317" r:id="rId60"/>
    <p:sldId id="323" r:id="rId61"/>
    <p:sldId id="324" r:id="rId62"/>
    <p:sldId id="325" r:id="rId63"/>
    <p:sldId id="301" r:id="rId6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29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F94468-099E-4777-BD7B-19FBD80FF663}" type="datetimeFigureOut">
              <a:rPr lang="ru-RU" smtClean="0"/>
              <a:t>08.03.2019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26916-0C05-4B6F-BBD6-E8F54157CA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545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05191F1-0D04-4D4F-BA7D-9FCBA72F7680}" type="slidenum">
              <a:rPr lang="ru-RU"/>
              <a:pPr/>
              <a:t>30</a:t>
            </a:fld>
            <a:endParaRPr lang="ru-RU"/>
          </a:p>
        </p:txBody>
      </p:sp>
      <p:sp>
        <p:nvSpPr>
          <p:cNvPr id="2969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1270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CC4DD5B-3928-440C-BD2A-867B61806C1A}" type="slidenum">
              <a:rPr lang="ru-RU"/>
              <a:pPr/>
              <a:t>39</a:t>
            </a:fld>
            <a:endParaRPr lang="ru-RU"/>
          </a:p>
        </p:txBody>
      </p:sp>
      <p:sp>
        <p:nvSpPr>
          <p:cNvPr id="4608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76485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160B715-7502-4128-B3AA-F7555EA03A93}" type="slidenum">
              <a:rPr lang="ru-RU"/>
              <a:pPr/>
              <a:t>40</a:t>
            </a:fld>
            <a:endParaRPr lang="ru-RU"/>
          </a:p>
        </p:txBody>
      </p:sp>
      <p:sp>
        <p:nvSpPr>
          <p:cNvPr id="4710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05607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F0DE7A2-3203-45DC-AF96-B904640E95A9}" type="slidenum">
              <a:rPr lang="ru-RU"/>
              <a:pPr/>
              <a:t>41</a:t>
            </a:fld>
            <a:endParaRPr lang="ru-RU"/>
          </a:p>
        </p:txBody>
      </p:sp>
      <p:sp>
        <p:nvSpPr>
          <p:cNvPr id="4812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49382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475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6987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680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1308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782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964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885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0875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987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7827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089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0514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A8EB896-1913-4114-9117-0F476028EAA7}" type="slidenum">
              <a:rPr lang="ru-RU"/>
              <a:pPr/>
              <a:t>50</a:t>
            </a:fld>
            <a:endParaRPr lang="ru-RU"/>
          </a:p>
        </p:txBody>
      </p:sp>
      <p:sp>
        <p:nvSpPr>
          <p:cNvPr id="5017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7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4140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6046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294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1339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924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499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1164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3833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499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4550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5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2354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68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493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270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67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BB39E6F-F09A-432C-B4E1-E7F094447590}" type="slidenum">
              <a:rPr lang="ru-RU"/>
              <a:pPr/>
              <a:t>59</a:t>
            </a:fld>
            <a:endParaRPr lang="ru-RU"/>
          </a:p>
        </p:txBody>
      </p:sp>
      <p:sp>
        <p:nvSpPr>
          <p:cNvPr id="5427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8424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1C66344-4D65-40A1-9F4B-2186B3B29130}" type="slidenum">
              <a:rPr lang="ru-RU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3174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963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5950136-3FEC-4DA0-89B8-8F461072BFEC}" type="slidenum">
              <a:rPr lang="ru-RU"/>
              <a:pPr/>
              <a:t>33</a:t>
            </a:fld>
            <a:endParaRPr lang="ru-RU"/>
          </a:p>
        </p:txBody>
      </p:sp>
      <p:sp>
        <p:nvSpPr>
          <p:cNvPr id="3481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33162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D5D82C5-78C9-4ABB-8751-95CB5EF91834}" type="slidenum">
              <a:rPr lang="ru-RU"/>
              <a:pPr/>
              <a:t>34</a:t>
            </a:fld>
            <a:endParaRPr lang="ru-RU"/>
          </a:p>
        </p:txBody>
      </p:sp>
      <p:sp>
        <p:nvSpPr>
          <p:cNvPr id="3584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21231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69B3D3C-A5D0-4BA5-9BA0-5167A016251E}" type="slidenum">
              <a:rPr lang="ru-RU"/>
              <a:pPr/>
              <a:t>35</a:t>
            </a:fld>
            <a:endParaRPr lang="ru-RU"/>
          </a:p>
        </p:txBody>
      </p:sp>
      <p:sp>
        <p:nvSpPr>
          <p:cNvPr id="3686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99623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91D6E49-EEBC-40D8-8FC8-2742C90A6A60}" type="slidenum">
              <a:rPr lang="ru-RU"/>
              <a:pPr/>
              <a:t>36</a:t>
            </a:fld>
            <a:endParaRPr lang="ru-RU"/>
          </a:p>
        </p:txBody>
      </p:sp>
      <p:sp>
        <p:nvSpPr>
          <p:cNvPr id="3072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1529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6D475B9-68E5-44E7-9A86-D1A807B4548C}" type="slidenum">
              <a:rPr lang="ru-RU"/>
              <a:pPr/>
              <a:t>37</a:t>
            </a:fld>
            <a:endParaRPr lang="ru-RU"/>
          </a:p>
        </p:txBody>
      </p:sp>
      <p:sp>
        <p:nvSpPr>
          <p:cNvPr id="4403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2672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66393BC-11CF-41E2-9BFE-CDFEFB2508EA}" type="slidenum">
              <a:rPr lang="ru-RU"/>
              <a:pPr/>
              <a:t>38</a:t>
            </a:fld>
            <a:endParaRPr lang="ru-RU"/>
          </a:p>
        </p:txBody>
      </p:sp>
      <p:sp>
        <p:nvSpPr>
          <p:cNvPr id="4505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2741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4A912-2934-41FA-90CD-186E770FDA83}" type="datetimeFigureOut">
              <a:rPr lang="ru-RU" smtClean="0"/>
              <a:t>08.03.2019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0697E-828F-4B54-914C-423AED6CEF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2331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4A912-2934-41FA-90CD-186E770FDA83}" type="datetimeFigureOut">
              <a:rPr lang="ru-RU" smtClean="0"/>
              <a:t>08.03.2019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0697E-828F-4B54-914C-423AED6CEF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448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4A912-2934-41FA-90CD-186E770FDA83}" type="datetimeFigureOut">
              <a:rPr lang="ru-RU" smtClean="0"/>
              <a:t>08.03.2019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0697E-828F-4B54-914C-423AED6CEF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1401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801"/>
            <a:ext cx="8001000" cy="2971801"/>
          </a:xfrm>
        </p:spPr>
        <p:txBody>
          <a:bodyPr anchor="b">
            <a:normAutofit/>
          </a:bodyPr>
          <a:lstStyle>
            <a:lvl1pPr algn="l">
              <a:defRPr sz="4799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3" y="3843869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099">
                <a:solidFill>
                  <a:schemeClr val="bg2">
                    <a:lumMod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146194">
                    <a:lumMod val="50000"/>
                  </a:srgbClr>
                </a:solidFill>
              </a:rPr>
              <a:t>01.08.2016</a:t>
            </a: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1" y="91547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8" y="32280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3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6609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146194">
                    <a:lumMod val="50000"/>
                  </a:srgbClr>
                </a:solidFill>
              </a:rPr>
              <a:t>01.08.2016</a:t>
            </a: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890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599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1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799">
                <a:solidFill>
                  <a:schemeClr val="bg2">
                    <a:lumMod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146194">
                    <a:lumMod val="50000"/>
                  </a:srgbClr>
                </a:solidFill>
              </a:rPr>
              <a:t>01.08.2016</a:t>
            </a: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99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2" y="685802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4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146194">
                    <a:lumMod val="50000"/>
                  </a:srgbClr>
                </a:solidFill>
              </a:rPr>
              <a:t>01.08.2016</a:t>
            </a: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5372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799" b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2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7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799" b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146194">
                    <a:lumMod val="50000"/>
                  </a:srgbClr>
                </a:solidFill>
              </a:rPr>
              <a:t>01.08.2016</a:t>
            </a: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799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146194">
                    <a:lumMod val="50000"/>
                  </a:srgbClr>
                </a:solidFill>
              </a:rPr>
              <a:t>01.08.2016</a:t>
            </a: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8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146194">
                    <a:lumMod val="50000"/>
                  </a:srgbClr>
                </a:solidFill>
              </a:rPr>
              <a:t>01.08.2016</a:t>
            </a: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194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1" cy="1371600"/>
          </a:xfrm>
        </p:spPr>
        <p:txBody>
          <a:bodyPr anchor="b">
            <a:normAutofit/>
          </a:bodyPr>
          <a:lstStyle>
            <a:lvl1pPr algn="l">
              <a:defRPr sz="2399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3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801"/>
            <a:ext cx="3657601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146194">
                    <a:lumMod val="50000"/>
                  </a:srgbClr>
                </a:solidFill>
              </a:rPr>
              <a:t>01.08.2016</a:t>
            </a: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589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4A912-2934-41FA-90CD-186E770FDA83}" type="datetimeFigureOut">
              <a:rPr lang="ru-RU" smtClean="0"/>
              <a:t>08.03.2019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0697E-828F-4B54-914C-423AED6CEF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96737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799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7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799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146194">
                    <a:lumMod val="50000"/>
                  </a:srgbClr>
                </a:solidFill>
              </a:rPr>
              <a:t>01.08.2016</a:t>
            </a: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912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063" indent="0">
              <a:buFontTx/>
              <a:buNone/>
              <a:defRPr/>
            </a:lvl2pPr>
            <a:lvl3pPr marL="914126" indent="0">
              <a:buFontTx/>
              <a:buNone/>
              <a:defRPr/>
            </a:lvl3pPr>
            <a:lvl4pPr marL="1371189" indent="0">
              <a:buFontTx/>
              <a:buNone/>
              <a:defRPr/>
            </a:lvl4pPr>
            <a:lvl5pPr marL="1828251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146194">
                    <a:lumMod val="50000"/>
                  </a:srgbClr>
                </a:solidFill>
              </a:rPr>
              <a:t>01.08.2016</a:t>
            </a: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0285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4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199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99">
                <a:solidFill>
                  <a:schemeClr val="bg2">
                    <a:lumMod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146194">
                    <a:lumMod val="50000"/>
                  </a:srgbClr>
                </a:solidFill>
              </a:rPr>
              <a:t>01.08.2016</a:t>
            </a: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1744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199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1" y="3429000"/>
            <a:ext cx="8534401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063" indent="0">
              <a:buFontTx/>
              <a:buNone/>
              <a:defRPr/>
            </a:lvl2pPr>
            <a:lvl3pPr marL="914126" indent="0">
              <a:buFontTx/>
              <a:buNone/>
              <a:defRPr/>
            </a:lvl3pPr>
            <a:lvl4pPr marL="1371189" indent="0">
              <a:buFontTx/>
              <a:buNone/>
              <a:defRPr/>
            </a:lvl4pPr>
            <a:lvl5pPr marL="1828251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9"/>
            <a:ext cx="8534401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1999">
                <a:solidFill>
                  <a:schemeClr val="bg2">
                    <a:lumMod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146194">
                    <a:lumMod val="50000"/>
                  </a:srgbClr>
                </a:solidFill>
              </a:rPr>
              <a:t>01.08.2016</a:t>
            </a: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1813" y="812222"/>
            <a:ext cx="609600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 defTabSz="1218987"/>
            <a:r>
              <a:rPr lang="en-US" sz="7998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3" y="2768601"/>
            <a:ext cx="609600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 algn="r" defTabSz="1218987"/>
            <a:r>
              <a:rPr lang="en-US" sz="7998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29352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1" cy="1697400"/>
          </a:xfrm>
        </p:spPr>
        <p:txBody>
          <a:bodyPr anchor="b">
            <a:normAutofit/>
          </a:bodyPr>
          <a:lstStyle>
            <a:lvl1pPr algn="l">
              <a:defRPr sz="3199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999">
                <a:solidFill>
                  <a:schemeClr val="bg2">
                    <a:lumMod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146194">
                    <a:lumMod val="50000"/>
                  </a:srgbClr>
                </a:solidFill>
              </a:rPr>
              <a:t>01.08.2016</a:t>
            </a: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338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4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199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3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399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799">
                <a:solidFill>
                  <a:schemeClr val="bg2">
                    <a:lumMod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146194">
                    <a:lumMod val="50000"/>
                  </a:srgbClr>
                </a:solidFill>
              </a:rPr>
              <a:t>01.08.2016</a:t>
            </a: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1813" y="812222"/>
            <a:ext cx="609600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 defTabSz="1218987"/>
            <a:r>
              <a:rPr lang="en-US" sz="7998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3" y="2768601"/>
            <a:ext cx="609600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 algn="r" defTabSz="1218987"/>
            <a:r>
              <a:rPr lang="en-US" sz="7998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13957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4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399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766734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799">
                <a:solidFill>
                  <a:schemeClr val="bg2">
                    <a:lumMod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146194">
                    <a:lumMod val="50000"/>
                  </a:srgbClr>
                </a:solidFill>
              </a:rPr>
              <a:t>01.08.2016</a:t>
            </a: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112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146194">
                    <a:lumMod val="50000"/>
                  </a:srgbClr>
                </a:solidFill>
              </a:rPr>
              <a:t>01.08.2016</a:t>
            </a: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915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146194">
                    <a:lumMod val="50000"/>
                  </a:srgbClr>
                </a:solidFill>
              </a:rPr>
              <a:t>01.08.2016</a:t>
            </a: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285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0" y="1"/>
            <a:ext cx="12192000" cy="6856413"/>
            <a:chOff x="0" y="0"/>
            <a:chExt cx="5760" cy="4319"/>
          </a:xfrm>
        </p:grpSpPr>
        <p:sp>
          <p:nvSpPr>
            <p:cNvPr id="5123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5124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5125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5126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22 w 1722"/>
                <a:gd name="T1" fmla="*/ 66 h 66"/>
                <a:gd name="T2" fmla="*/ 1722 w 1722"/>
                <a:gd name="T3" fmla="*/ 60 h 66"/>
                <a:gd name="T4" fmla="*/ 0 w 1722"/>
                <a:gd name="T5" fmla="*/ 0 h 66"/>
                <a:gd name="T6" fmla="*/ 0 w 1722"/>
                <a:gd name="T7" fmla="*/ 48 h 66"/>
                <a:gd name="T8" fmla="*/ 1722 w 1722"/>
                <a:gd name="T9" fmla="*/ 66 h 66"/>
                <a:gd name="T10" fmla="*/ 1722 w 1722"/>
                <a:gd name="T1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5127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5128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5 w 975"/>
                <a:gd name="T1" fmla="*/ 48 h 101"/>
                <a:gd name="T2" fmla="*/ 975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5 w 975"/>
                <a:gd name="T9" fmla="*/ 48 h 101"/>
                <a:gd name="T10" fmla="*/ 975 w 975"/>
                <a:gd name="T11" fmla="*/ 4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5129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41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41 w 2141"/>
                <a:gd name="T7" fmla="*/ 0 h 198"/>
                <a:gd name="T8" fmla="*/ 2141 w 2141"/>
                <a:gd name="T9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5130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5131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82 w 2517"/>
                <a:gd name="T1" fmla="*/ 276 h 276"/>
                <a:gd name="T2" fmla="*/ 2517 w 2517"/>
                <a:gd name="T3" fmla="*/ 204 h 276"/>
                <a:gd name="T4" fmla="*/ 2260 w 2517"/>
                <a:gd name="T5" fmla="*/ 0 h 276"/>
                <a:gd name="T6" fmla="*/ 0 w 2517"/>
                <a:gd name="T7" fmla="*/ 276 h 276"/>
                <a:gd name="T8" fmla="*/ 2182 w 2517"/>
                <a:gd name="T9" fmla="*/ 276 h 276"/>
                <a:gd name="T10" fmla="*/ 2182 w 2517"/>
                <a:gd name="T11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5132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5133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9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9 w 729"/>
                <a:gd name="T7" fmla="*/ 240 h 240"/>
                <a:gd name="T8" fmla="*/ 729 w 729"/>
                <a:gd name="T9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5134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5135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9 w 729"/>
                <a:gd name="T1" fmla="*/ 318 h 318"/>
                <a:gd name="T2" fmla="*/ 729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9 w 729"/>
                <a:gd name="T9" fmla="*/ 318 h 318"/>
                <a:gd name="T10" fmla="*/ 729 w 729"/>
                <a:gd name="T11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5136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5137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5138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5139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5140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5141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5142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5143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5144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5145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5146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5147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5148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2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5149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5150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5151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5152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5153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5154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5155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5156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5157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5158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grpSp>
          <p:nvGrpSpPr>
            <p:cNvPr id="5159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5160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161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80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5162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609600" y="1600200"/>
            <a:ext cx="109728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5163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 sz="3600"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5164" name="Rectangle 4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165" name="Rectangle 4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166" name="Rectangle 4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10A48BAC-CFE6-4A29-AA64-FC03C40ED9C8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725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4A912-2934-41FA-90CD-186E770FDA83}" type="datetimeFigureOut">
              <a:rPr lang="ru-RU" smtClean="0"/>
              <a:t>08.03.2019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0697E-828F-4B54-914C-423AED6CEF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4721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E1F83C-1C45-49E1-BCC1-8374FABFAF48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6626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BBB6FD-305C-4BC1-8493-CCB4F995981E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5784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E531EA-9B8F-47FB-BFEE-B18B24A686FB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0975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4488C3-30EF-431C-9157-2BBC8B580F1C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3743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C783BB-4AD1-4B37-9D2E-62D4D8C0BC4D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2703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E9C24D-5DFB-42E5-814C-EF52BDCC1D19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2206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0272B0-A6EE-46EC-BB31-691FAFB5BFDC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1185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E39288-A520-4565-9737-4DD1FF2DE08F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1562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495D88-4914-42FC-8ADF-3E8A30DEF4CB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6473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2FA86E-4E7A-4C45-A19F-FD3CE9C17313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88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4A912-2934-41FA-90CD-186E770FDA83}" type="datetimeFigureOut">
              <a:rPr lang="ru-RU" smtClean="0"/>
              <a:t>08.03.2019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0697E-828F-4B54-914C-423AED6CEF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3092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13.2.17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103E768-585D-41B9-B1CC-72AB4747AFA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57439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13.2.17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6FB98D2-4123-480E-BE3F-F008FE2CF27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80920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13.2.17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C8F9DDB-D26C-4AA0-ACBC-DBD0EC9EC70B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73732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1" y="1600201"/>
            <a:ext cx="5382684" cy="45243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5484" y="1600201"/>
            <a:ext cx="5384800" cy="45243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13.2.17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4873ACB-52E5-40FF-9448-D7B618D8320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00267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13.2.17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ECFE455-72CE-4926-8480-DEF40BD9EA2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8497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13.2.17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DC57CEB-B249-476F-97D0-F0DEDCBAAE2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0424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13.2.17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68E5C095-0EA1-4295-B76E-9139166657E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20343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13.2.17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B3A4C4D-7A28-4D24-97AF-2567D497FED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88182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13.2.17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E686DABB-69A9-423A-A23B-677C24940D0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65203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13.2.17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EA773E8-E14F-4F19-B279-D359D3E4D7FA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6534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4A912-2934-41FA-90CD-186E770FDA83}" type="datetimeFigureOut">
              <a:rPr lang="ru-RU" smtClean="0"/>
              <a:t>08.03.2019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0697E-828F-4B54-914C-423AED6CEF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89387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1" y="274639"/>
            <a:ext cx="2741084" cy="58499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499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13.2.17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080BCA62-DCFB-457A-8B9B-BBC64F5BDE57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7559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32D2A4-3871-4E8D-9A11-5ADA52E1581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919335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188B30-ED35-4FCA-AFB6-0612269DF1D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14654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7A5466-67FA-4210-A75E-75B3E498ADC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553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0567" cy="4600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3367" y="1600201"/>
            <a:ext cx="5382684" cy="4600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87A83F-D00D-459C-BE5F-4AC46C8C7AA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290514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9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40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41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EF55FC-514F-452F-950A-D2E885ABBB4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062018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9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6F9D13-9357-4737-8D81-1AA7C1FE279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4909968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AE46F6-F08A-4211-A586-9AB8B114C6B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550149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B90FE7-AF24-49FF-800D-EAE95F3F4EF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886229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C82C39-50B5-4A41-999E-8B1A6C63FD9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16041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4A912-2934-41FA-90CD-186E770FDA83}" type="datetimeFigureOut">
              <a:rPr lang="ru-RU" smtClean="0"/>
              <a:t>08.03.2019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0697E-828F-4B54-914C-423AED6CEF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316040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8DFED7-FAA2-4E48-A918-56451A1E660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184717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4967" y="130175"/>
            <a:ext cx="2741084" cy="6070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1" y="130175"/>
            <a:ext cx="8022167" cy="60706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34789E-268E-44E5-8F2E-31238460725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50268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4A912-2934-41FA-90CD-186E770FDA83}" type="datetimeFigureOut">
              <a:rPr lang="ru-RU" smtClean="0"/>
              <a:t>08.03.2019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0697E-828F-4B54-914C-423AED6CEF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8315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4A912-2934-41FA-90CD-186E770FDA83}" type="datetimeFigureOut">
              <a:rPr lang="ru-RU" smtClean="0"/>
              <a:t>08.03.2019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0697E-828F-4B54-914C-423AED6CEF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620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4A912-2934-41FA-90CD-186E770FDA83}" type="datetimeFigureOut">
              <a:rPr lang="ru-RU" smtClean="0"/>
              <a:t>08.03.2019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0697E-828F-4B54-914C-423AED6CEF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317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54A912-2934-41FA-90CD-186E770FDA83}" type="datetimeFigureOut">
              <a:rPr lang="ru-RU" smtClean="0"/>
              <a:t>08.03.2019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30697E-828F-4B54-914C-423AED6CEF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956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6000">
              <a:schemeClr val="bg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70" y="2963335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4"/>
            <a:ext cx="8534401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2"/>
            <a:ext cx="8534401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3" y="6172202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defTabSz="1218987"/>
            <a:r>
              <a:rPr lang="en-US" smtClean="0">
                <a:solidFill>
                  <a:srgbClr val="146194">
                    <a:lumMod val="50000"/>
                  </a:srgbClr>
                </a:solidFill>
              </a:rPr>
              <a:t>01.08.2016</a:t>
            </a: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2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defTabSz="1218987"/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1" y="5578477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199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defTabSz="1218987"/>
            <a:fld id="{C014DD1E-5D91-48A3-AD6D-45FBA980D106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 defTabSz="1218987"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2197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063" rtl="0" eaLnBrk="1" latinLnBrk="0" hangingPunct="1">
        <a:spcBef>
          <a:spcPct val="0"/>
        </a:spcBef>
        <a:buNone/>
        <a:defRPr sz="3599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664" indent="-285664" algn="l" defTabSz="457063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999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727" indent="-285664" algn="l" defTabSz="457063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799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199790" indent="-285664" algn="l" defTabSz="457063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2587" indent="-171399" algn="l" defTabSz="457063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1999650" indent="-171399" algn="l" defTabSz="457063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3846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0908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7971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5034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294967295" orient="horz" pos="2160">
          <p15:clr>
            <a:srgbClr val="F26B43"/>
          </p15:clr>
        </p15:guide>
        <p15:guide id="4294967295" pos="3839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0" y="1"/>
            <a:ext cx="12192000" cy="6856413"/>
            <a:chOff x="0" y="0"/>
            <a:chExt cx="5760" cy="4319"/>
          </a:xfrm>
        </p:grpSpPr>
        <p:sp>
          <p:nvSpPr>
            <p:cNvPr id="4099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4100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4101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4102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22 w 1722"/>
                <a:gd name="T1" fmla="*/ 66 h 66"/>
                <a:gd name="T2" fmla="*/ 1722 w 1722"/>
                <a:gd name="T3" fmla="*/ 60 h 66"/>
                <a:gd name="T4" fmla="*/ 0 w 1722"/>
                <a:gd name="T5" fmla="*/ 0 h 66"/>
                <a:gd name="T6" fmla="*/ 0 w 1722"/>
                <a:gd name="T7" fmla="*/ 48 h 66"/>
                <a:gd name="T8" fmla="*/ 1722 w 1722"/>
                <a:gd name="T9" fmla="*/ 66 h 66"/>
                <a:gd name="T10" fmla="*/ 1722 w 1722"/>
                <a:gd name="T1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4103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4104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5 w 975"/>
                <a:gd name="T1" fmla="*/ 48 h 101"/>
                <a:gd name="T2" fmla="*/ 975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5 w 975"/>
                <a:gd name="T9" fmla="*/ 48 h 101"/>
                <a:gd name="T10" fmla="*/ 975 w 975"/>
                <a:gd name="T11" fmla="*/ 4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4105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41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41 w 2141"/>
                <a:gd name="T7" fmla="*/ 0 h 198"/>
                <a:gd name="T8" fmla="*/ 2141 w 2141"/>
                <a:gd name="T9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4106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4107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82 w 2517"/>
                <a:gd name="T1" fmla="*/ 276 h 276"/>
                <a:gd name="T2" fmla="*/ 2517 w 2517"/>
                <a:gd name="T3" fmla="*/ 204 h 276"/>
                <a:gd name="T4" fmla="*/ 2260 w 2517"/>
                <a:gd name="T5" fmla="*/ 0 h 276"/>
                <a:gd name="T6" fmla="*/ 0 w 2517"/>
                <a:gd name="T7" fmla="*/ 276 h 276"/>
                <a:gd name="T8" fmla="*/ 2182 w 2517"/>
                <a:gd name="T9" fmla="*/ 276 h 276"/>
                <a:gd name="T10" fmla="*/ 2182 w 2517"/>
                <a:gd name="T11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4108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4109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9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9 w 729"/>
                <a:gd name="T7" fmla="*/ 240 h 240"/>
                <a:gd name="T8" fmla="*/ 729 w 729"/>
                <a:gd name="T9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4110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4111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9 w 729"/>
                <a:gd name="T1" fmla="*/ 318 h 318"/>
                <a:gd name="T2" fmla="*/ 729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9 w 729"/>
                <a:gd name="T9" fmla="*/ 318 h 318"/>
                <a:gd name="T10" fmla="*/ 729 w 729"/>
                <a:gd name="T11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4112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4113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4114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4115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4116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4117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4118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4119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4120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4121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4122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4123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4124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2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4125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4126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4127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4128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4129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4130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4131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4132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4133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4134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grpSp>
          <p:nvGrpSpPr>
            <p:cNvPr id="4135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136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137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80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4138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3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13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140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141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142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2F3DF1D-5ECC-42D5-A22D-F769DF4EAE2C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62088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anose="05000000000000000000" pitchFamily="2" charset="2"/>
        <a:buBlip>
          <a:blip r:embed="rId13"/>
        </a:buBlip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Blip>
          <a:blip r:embed="rId14"/>
        </a:buBlip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anose="05000000000000000000" pitchFamily="2" charset="2"/>
        <a:buBlip>
          <a:blip r:embed="rId15"/>
        </a:buBlip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274638"/>
            <a:ext cx="10970684" cy="11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мышьюОбразец заголовка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600201"/>
            <a:ext cx="10970684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Четвёртый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0"/>
            <a:r>
              <a:rPr lang="en-GB" smtClean="0"/>
              <a:t>Девятый уровень структурыОбразец текста</a:t>
            </a:r>
          </a:p>
          <a:p>
            <a:pPr lvl="1"/>
            <a:r>
              <a:rPr lang="en-GB" smtClean="0"/>
              <a:t>Второй уровень</a:t>
            </a:r>
          </a:p>
          <a:p>
            <a:pPr lvl="2"/>
            <a:r>
              <a:rPr lang="en-GB" smtClean="0"/>
              <a:t>Третий уровень</a:t>
            </a:r>
          </a:p>
          <a:p>
            <a:pPr lvl="3"/>
            <a:r>
              <a:rPr lang="en-GB" smtClean="0"/>
              <a:t>Четвертый уровень</a:t>
            </a:r>
          </a:p>
          <a:p>
            <a:pPr lvl="4"/>
            <a:r>
              <a:rPr lang="en-GB" smtClean="0"/>
              <a:t>Пятый уровень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09601" y="6356350"/>
            <a:ext cx="2842684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+mn-lt"/>
                <a:cs typeface="Arial Unicode MS" panose="020B0604020202020204" pitchFamily="34" charset="-128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smtClean="0"/>
              <a:t>13.2.17</a:t>
            </a:r>
            <a:endParaRPr lang="ru-RU"/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8737601" y="6356350"/>
            <a:ext cx="2842684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+mn-lt"/>
                <a:cs typeface="Arial Unicode MS" panose="020B0604020202020204" pitchFamily="34" charset="-128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fld id="{4EA13A11-878A-40D8-B14A-49486ACADBCF}" type="slidenum">
              <a:rPr lang="ru-RU" smtClean="0"/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3447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sldNum="0" hdr="0" ftr="0"/>
  <p:txStyles>
    <p:titleStyle>
      <a:lvl1pPr algn="l" defTabSz="449263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l" defTabSz="449263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2pPr>
      <a:lvl3pPr marL="1143000" indent="-228600" algn="l" defTabSz="449263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3pPr>
      <a:lvl4pPr marL="1600200" indent="-228600" algn="l" defTabSz="449263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4pPr>
      <a:lvl5pPr marL="2057400" indent="-228600" algn="l" defTabSz="449263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5pPr>
      <a:lvl6pPr marL="2514600" indent="-228600" algn="l" defTabSz="449263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6pPr>
      <a:lvl7pPr marL="2971800" indent="-228600" algn="l" defTabSz="449263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7pPr>
      <a:lvl8pPr marL="3429000" indent="-228600" algn="l" defTabSz="449263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8pPr>
      <a:lvl9pPr marL="3886200" indent="-228600" algn="l" defTabSz="449263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fontAlgn="base">
        <a:lnSpc>
          <a:spcPct val="10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64114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lnSpc>
          <a:spcPct val="10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64114"/>
          </a:solidFill>
          <a:latin typeface="+mn-lt"/>
          <a:ea typeface="+mn-ea"/>
          <a:cs typeface="+mn-cs"/>
        </a:defRPr>
      </a:lvl2pPr>
      <a:lvl3pPr marL="1143000" indent="-228600" algn="l" defTabSz="449263" rtl="0" fontAlgn="base">
        <a:lnSpc>
          <a:spcPct val="10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64114"/>
          </a:solidFill>
          <a:latin typeface="+mn-lt"/>
          <a:ea typeface="+mn-ea"/>
          <a:cs typeface="+mn-cs"/>
        </a:defRPr>
      </a:lvl3pPr>
      <a:lvl4pPr marL="1600200" indent="-228600" algn="l" defTabSz="449263" rtl="0" fontAlgn="base">
        <a:lnSpc>
          <a:spcPct val="10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64114"/>
          </a:solidFill>
          <a:latin typeface="+mn-lt"/>
          <a:ea typeface="+mn-ea"/>
          <a:cs typeface="+mn-cs"/>
        </a:defRPr>
      </a:lvl4pPr>
      <a:lvl5pPr marL="2057400" indent="-228600" algn="l" defTabSz="449263" rtl="0" fontAlgn="base">
        <a:lnSpc>
          <a:spcPct val="10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6411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274F"/>
            </a:gs>
            <a:gs pos="100000">
              <a:srgbClr val="0066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"/>
          <p:cNvGrpSpPr>
            <a:grpSpLocks/>
          </p:cNvGrpSpPr>
          <p:nvPr/>
        </p:nvGrpSpPr>
        <p:grpSpPr bwMode="auto">
          <a:xfrm>
            <a:off x="2118" y="1"/>
            <a:ext cx="12196233" cy="6850063"/>
            <a:chOff x="1" y="0"/>
            <a:chExt cx="5762" cy="4315"/>
          </a:xfrm>
        </p:grpSpPr>
        <p:sp>
          <p:nvSpPr>
            <p:cNvPr id="1032" name="Freeform 2"/>
            <p:cNvSpPr>
              <a:spLocks noChangeArrowheads="1"/>
            </p:cNvSpPr>
            <p:nvPr/>
          </p:nvSpPr>
          <p:spPr bwMode="auto">
            <a:xfrm>
              <a:off x="5045" y="2626"/>
              <a:ext cx="718" cy="1689"/>
            </a:xfrm>
            <a:custGeom>
              <a:avLst/>
              <a:gdLst>
                <a:gd name="T0" fmla="*/ 723 w 717"/>
                <a:gd name="T1" fmla="*/ 72 h 1690"/>
                <a:gd name="T2" fmla="*/ 723 w 717"/>
                <a:gd name="T3" fmla="*/ 0 h 1690"/>
                <a:gd name="T4" fmla="*/ 705 w 717"/>
                <a:gd name="T5" fmla="*/ 101 h 1690"/>
                <a:gd name="T6" fmla="*/ 681 w 717"/>
                <a:gd name="T7" fmla="*/ 209 h 1690"/>
                <a:gd name="T8" fmla="*/ 633 w 717"/>
                <a:gd name="T9" fmla="*/ 389 h 1690"/>
                <a:gd name="T10" fmla="*/ 580 w 717"/>
                <a:gd name="T11" fmla="*/ 569 h 1690"/>
                <a:gd name="T12" fmla="*/ 508 w 717"/>
                <a:gd name="T13" fmla="*/ 749 h 1690"/>
                <a:gd name="T14" fmla="*/ 430 w 717"/>
                <a:gd name="T15" fmla="*/ 929 h 1690"/>
                <a:gd name="T16" fmla="*/ 334 w 717"/>
                <a:gd name="T17" fmla="*/ 1115 h 1690"/>
                <a:gd name="T18" fmla="*/ 233 w 717"/>
                <a:gd name="T19" fmla="*/ 1306 h 1690"/>
                <a:gd name="T20" fmla="*/ 125 w 717"/>
                <a:gd name="T21" fmla="*/ 1492 h 1690"/>
                <a:gd name="T22" fmla="*/ 0 w 717"/>
                <a:gd name="T23" fmla="*/ 1684 h 1690"/>
                <a:gd name="T24" fmla="*/ 11 w 717"/>
                <a:gd name="T25" fmla="*/ 1684 h 1690"/>
                <a:gd name="T26" fmla="*/ 137 w 717"/>
                <a:gd name="T27" fmla="*/ 1492 h 1690"/>
                <a:gd name="T28" fmla="*/ 245 w 717"/>
                <a:gd name="T29" fmla="*/ 1306 h 1690"/>
                <a:gd name="T30" fmla="*/ 346 w 717"/>
                <a:gd name="T31" fmla="*/ 1115 h 1690"/>
                <a:gd name="T32" fmla="*/ 442 w 717"/>
                <a:gd name="T33" fmla="*/ 929 h 1690"/>
                <a:gd name="T34" fmla="*/ 520 w 717"/>
                <a:gd name="T35" fmla="*/ 749 h 1690"/>
                <a:gd name="T36" fmla="*/ 591 w 717"/>
                <a:gd name="T37" fmla="*/ 569 h 1690"/>
                <a:gd name="T38" fmla="*/ 645 w 717"/>
                <a:gd name="T39" fmla="*/ 389 h 1690"/>
                <a:gd name="T40" fmla="*/ 693 w 717"/>
                <a:gd name="T41" fmla="*/ 209 h 1690"/>
                <a:gd name="T42" fmla="*/ 711 w 717"/>
                <a:gd name="T43" fmla="*/ 143 h 1690"/>
                <a:gd name="T44" fmla="*/ 723 w 717"/>
                <a:gd name="T45" fmla="*/ 72 h 1690"/>
                <a:gd name="T46" fmla="*/ 723 w 717"/>
                <a:gd name="T47" fmla="*/ 72 h 169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rgbClr val="002347"/>
                </a:gs>
                <a:gs pos="100000">
                  <a:srgbClr val="003B7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3" name="Freeform 3"/>
            <p:cNvSpPr>
              <a:spLocks noChangeArrowheads="1"/>
            </p:cNvSpPr>
            <p:nvPr/>
          </p:nvSpPr>
          <p:spPr bwMode="auto">
            <a:xfrm>
              <a:off x="5386" y="3794"/>
              <a:ext cx="377" cy="521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1 h 522"/>
                <a:gd name="T6" fmla="*/ 102 w 377"/>
                <a:gd name="T7" fmla="*/ 390 h 522"/>
                <a:gd name="T8" fmla="*/ 0 w 377"/>
                <a:gd name="T9" fmla="*/ 516 h 522"/>
                <a:gd name="T10" fmla="*/ 12 w 377"/>
                <a:gd name="T11" fmla="*/ 516 h 522"/>
                <a:gd name="T12" fmla="*/ 114 w 377"/>
                <a:gd name="T13" fmla="*/ 396 h 522"/>
                <a:gd name="T14" fmla="*/ 204 w 377"/>
                <a:gd name="T15" fmla="*/ 276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rgbClr val="002347"/>
                </a:gs>
                <a:gs pos="100000">
                  <a:srgbClr val="003B7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4" name="Freeform 4"/>
            <p:cNvSpPr>
              <a:spLocks noChangeArrowheads="1"/>
            </p:cNvSpPr>
            <p:nvPr/>
          </p:nvSpPr>
          <p:spPr bwMode="auto">
            <a:xfrm>
              <a:off x="5680" y="4214"/>
              <a:ext cx="83" cy="101"/>
            </a:xfrm>
            <a:custGeom>
              <a:avLst/>
              <a:gdLst>
                <a:gd name="T0" fmla="*/ 0 w 84"/>
                <a:gd name="T1" fmla="*/ 96 h 102"/>
                <a:gd name="T2" fmla="*/ 18 w 84"/>
                <a:gd name="T3" fmla="*/ 96 h 102"/>
                <a:gd name="T4" fmla="*/ 42 w 84"/>
                <a:gd name="T5" fmla="*/ 54 h 102"/>
                <a:gd name="T6" fmla="*/ 78 w 84"/>
                <a:gd name="T7" fmla="*/ 24 h 102"/>
                <a:gd name="T8" fmla="*/ 78 w 84"/>
                <a:gd name="T9" fmla="*/ 0 h 102"/>
                <a:gd name="T10" fmla="*/ 42 w 84"/>
                <a:gd name="T11" fmla="*/ 51 h 102"/>
                <a:gd name="T12" fmla="*/ 0 w 84"/>
                <a:gd name="T13" fmla="*/ 96 h 102"/>
                <a:gd name="T14" fmla="*/ 0 w 84"/>
                <a:gd name="T15" fmla="*/ 96 h 10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rgbClr val="002347"/>
                </a:gs>
                <a:gs pos="100000">
                  <a:srgbClr val="003B7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035" name="Group 5"/>
            <p:cNvGrpSpPr>
              <a:grpSpLocks/>
            </p:cNvGrpSpPr>
            <p:nvPr/>
          </p:nvGrpSpPr>
          <p:grpSpPr bwMode="auto">
            <a:xfrm>
              <a:off x="288" y="0"/>
              <a:ext cx="5097" cy="4315"/>
              <a:chOff x="288" y="0"/>
              <a:chExt cx="5097" cy="4315"/>
            </a:xfrm>
          </p:grpSpPr>
          <p:sp>
            <p:nvSpPr>
              <p:cNvPr id="1055" name="Freeform 6"/>
              <p:cNvSpPr>
                <a:spLocks noChangeArrowheads="1"/>
              </p:cNvSpPr>
              <p:nvPr/>
            </p:nvSpPr>
            <p:spPr bwMode="auto">
              <a:xfrm>
                <a:off x="2789" y="0"/>
                <a:ext cx="71" cy="4315"/>
              </a:xfrm>
              <a:custGeom>
                <a:avLst/>
                <a:gdLst>
                  <a:gd name="T0" fmla="*/ 0 w 72"/>
                  <a:gd name="T1" fmla="*/ 0 h 4316"/>
                  <a:gd name="T2" fmla="*/ 54 w 72"/>
                  <a:gd name="T3" fmla="*/ 4310 h 4316"/>
                  <a:gd name="T4" fmla="*/ 66 w 72"/>
                  <a:gd name="T5" fmla="*/ 4310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4387"/>
                  </a:gs>
                  <a:gs pos="100000">
                    <a:srgbClr val="0066CC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49263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8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6" name="Freeform 7"/>
              <p:cNvSpPr>
                <a:spLocks noChangeArrowheads="1"/>
              </p:cNvSpPr>
              <p:nvPr/>
            </p:nvSpPr>
            <p:spPr bwMode="auto">
              <a:xfrm>
                <a:off x="3089" y="0"/>
                <a:ext cx="173" cy="4315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0 w 174"/>
                  <a:gd name="T9" fmla="*/ 689 h 4316"/>
                  <a:gd name="T10" fmla="*/ 114 w 174"/>
                  <a:gd name="T11" fmla="*/ 947 h 4316"/>
                  <a:gd name="T12" fmla="*/ 126 w 174"/>
                  <a:gd name="T13" fmla="*/ 1211 h 4316"/>
                  <a:gd name="T14" fmla="*/ 144 w 174"/>
                  <a:gd name="T15" fmla="*/ 1487 h 4316"/>
                  <a:gd name="T16" fmla="*/ 150 w 174"/>
                  <a:gd name="T17" fmla="*/ 1768 h 4316"/>
                  <a:gd name="T18" fmla="*/ 156 w 174"/>
                  <a:gd name="T19" fmla="*/ 2062 h 4316"/>
                  <a:gd name="T20" fmla="*/ 150 w 174"/>
                  <a:gd name="T21" fmla="*/ 2638 h 4316"/>
                  <a:gd name="T22" fmla="*/ 120 w 174"/>
                  <a:gd name="T23" fmla="*/ 3219 h 4316"/>
                  <a:gd name="T24" fmla="*/ 102 w 174"/>
                  <a:gd name="T25" fmla="*/ 3501 h 4316"/>
                  <a:gd name="T26" fmla="*/ 78 w 174"/>
                  <a:gd name="T27" fmla="*/ 3782 h 4316"/>
                  <a:gd name="T28" fmla="*/ 42 w 174"/>
                  <a:gd name="T29" fmla="*/ 4052 h 4316"/>
                  <a:gd name="T30" fmla="*/ 0 w 174"/>
                  <a:gd name="T31" fmla="*/ 4310 h 4316"/>
                  <a:gd name="T32" fmla="*/ 12 w 174"/>
                  <a:gd name="T33" fmla="*/ 4310 h 4316"/>
                  <a:gd name="T34" fmla="*/ 54 w 174"/>
                  <a:gd name="T35" fmla="*/ 4052 h 4316"/>
                  <a:gd name="T36" fmla="*/ 87 w 174"/>
                  <a:gd name="T37" fmla="*/ 3776 h 4316"/>
                  <a:gd name="T38" fmla="*/ 114 w 174"/>
                  <a:gd name="T39" fmla="*/ 3501 h 4316"/>
                  <a:gd name="T40" fmla="*/ 132 w 174"/>
                  <a:gd name="T41" fmla="*/ 3213 h 4316"/>
                  <a:gd name="T42" fmla="*/ 162 w 174"/>
                  <a:gd name="T43" fmla="*/ 2632 h 4316"/>
                  <a:gd name="T44" fmla="*/ 168 w 174"/>
                  <a:gd name="T45" fmla="*/ 2056 h 4316"/>
                  <a:gd name="T46" fmla="*/ 162 w 174"/>
                  <a:gd name="T47" fmla="*/ 1768 h 4316"/>
                  <a:gd name="T48" fmla="*/ 156 w 174"/>
                  <a:gd name="T49" fmla="*/ 1487 h 4316"/>
                  <a:gd name="T50" fmla="*/ 138 w 174"/>
                  <a:gd name="T51" fmla="*/ 1211 h 4316"/>
                  <a:gd name="T52" fmla="*/ 126 w 174"/>
                  <a:gd name="T53" fmla="*/ 941 h 4316"/>
                  <a:gd name="T54" fmla="*/ 102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4387"/>
                  </a:gs>
                  <a:gs pos="100000">
                    <a:srgbClr val="0066CC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49263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8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7" name="Freeform 8"/>
              <p:cNvSpPr>
                <a:spLocks noChangeArrowheads="1"/>
              </p:cNvSpPr>
              <p:nvPr/>
            </p:nvSpPr>
            <p:spPr bwMode="auto">
              <a:xfrm>
                <a:off x="3358" y="0"/>
                <a:ext cx="336" cy="4315"/>
              </a:xfrm>
              <a:custGeom>
                <a:avLst/>
                <a:gdLst>
                  <a:gd name="T0" fmla="*/ 335 w 335"/>
                  <a:gd name="T1" fmla="*/ 2014 h 4316"/>
                  <a:gd name="T2" fmla="*/ 323 w 335"/>
                  <a:gd name="T3" fmla="*/ 1726 h 4316"/>
                  <a:gd name="T4" fmla="*/ 299 w 335"/>
                  <a:gd name="T5" fmla="*/ 1445 h 4316"/>
                  <a:gd name="T6" fmla="*/ 269 w 335"/>
                  <a:gd name="T7" fmla="*/ 1175 h 4316"/>
                  <a:gd name="T8" fmla="*/ 234 w 335"/>
                  <a:gd name="T9" fmla="*/ 917 h 4316"/>
                  <a:gd name="T10" fmla="*/ 192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80 w 335"/>
                  <a:gd name="T25" fmla="*/ 665 h 4316"/>
                  <a:gd name="T26" fmla="*/ 222 w 335"/>
                  <a:gd name="T27" fmla="*/ 917 h 4316"/>
                  <a:gd name="T28" fmla="*/ 257 w 335"/>
                  <a:gd name="T29" fmla="*/ 1175 h 4316"/>
                  <a:gd name="T30" fmla="*/ 287 w 335"/>
                  <a:gd name="T31" fmla="*/ 1445 h 4316"/>
                  <a:gd name="T32" fmla="*/ 311 w 335"/>
                  <a:gd name="T33" fmla="*/ 1726 h 4316"/>
                  <a:gd name="T34" fmla="*/ 323 w 335"/>
                  <a:gd name="T35" fmla="*/ 2014 h 4316"/>
                  <a:gd name="T36" fmla="*/ 329 w 335"/>
                  <a:gd name="T37" fmla="*/ 2308 h 4316"/>
                  <a:gd name="T38" fmla="*/ 323 w 335"/>
                  <a:gd name="T39" fmla="*/ 2602 h 4316"/>
                  <a:gd name="T40" fmla="*/ 311 w 335"/>
                  <a:gd name="T41" fmla="*/ 2901 h 4316"/>
                  <a:gd name="T42" fmla="*/ 287 w 335"/>
                  <a:gd name="T43" fmla="*/ 3195 h 4316"/>
                  <a:gd name="T44" fmla="*/ 263 w 335"/>
                  <a:gd name="T45" fmla="*/ 3483 h 4316"/>
                  <a:gd name="T46" fmla="*/ 222 w 335"/>
                  <a:gd name="T47" fmla="*/ 3771 h 4316"/>
                  <a:gd name="T48" fmla="*/ 180 w 335"/>
                  <a:gd name="T49" fmla="*/ 4046 h 4316"/>
                  <a:gd name="T50" fmla="*/ 120 w 335"/>
                  <a:gd name="T51" fmla="*/ 4310 h 4316"/>
                  <a:gd name="T52" fmla="*/ 132 w 335"/>
                  <a:gd name="T53" fmla="*/ 4310 h 4316"/>
                  <a:gd name="T54" fmla="*/ 192 w 335"/>
                  <a:gd name="T55" fmla="*/ 4046 h 4316"/>
                  <a:gd name="T56" fmla="*/ 234 w 335"/>
                  <a:gd name="T57" fmla="*/ 3771 h 4316"/>
                  <a:gd name="T58" fmla="*/ 275 w 335"/>
                  <a:gd name="T59" fmla="*/ 3483 h 4316"/>
                  <a:gd name="T60" fmla="*/ 299 w 335"/>
                  <a:gd name="T61" fmla="*/ 3195 h 4316"/>
                  <a:gd name="T62" fmla="*/ 323 w 335"/>
                  <a:gd name="T63" fmla="*/ 2901 h 4316"/>
                  <a:gd name="T64" fmla="*/ 335 w 335"/>
                  <a:gd name="T65" fmla="*/ 2602 h 4316"/>
                  <a:gd name="T66" fmla="*/ 341 w 335"/>
                  <a:gd name="T67" fmla="*/ 2308 h 4316"/>
                  <a:gd name="T68" fmla="*/ 335 w 335"/>
                  <a:gd name="T69" fmla="*/ 2014 h 4316"/>
                  <a:gd name="T70" fmla="*/ 335 w 335"/>
                  <a:gd name="T71" fmla="*/ 2014 h 431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4387"/>
                  </a:gs>
                  <a:gs pos="100000">
                    <a:srgbClr val="0066CC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49263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8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8" name="Freeform 9"/>
              <p:cNvSpPr>
                <a:spLocks noChangeArrowheads="1"/>
              </p:cNvSpPr>
              <p:nvPr/>
            </p:nvSpPr>
            <p:spPr bwMode="auto">
              <a:xfrm>
                <a:off x="3676" y="0"/>
                <a:ext cx="426" cy="4315"/>
              </a:xfrm>
              <a:custGeom>
                <a:avLst/>
                <a:gdLst>
                  <a:gd name="T0" fmla="*/ 419 w 425"/>
                  <a:gd name="T1" fmla="*/ 1924 h 4316"/>
                  <a:gd name="T2" fmla="*/ 401 w 425"/>
                  <a:gd name="T3" fmla="*/ 1690 h 4316"/>
                  <a:gd name="T4" fmla="*/ 371 w 425"/>
                  <a:gd name="T5" fmla="*/ 1457 h 4316"/>
                  <a:gd name="T6" fmla="*/ 335 w 425"/>
                  <a:gd name="T7" fmla="*/ 1229 h 4316"/>
                  <a:gd name="T8" fmla="*/ 287 w 425"/>
                  <a:gd name="T9" fmla="*/ 1001 h 4316"/>
                  <a:gd name="T10" fmla="*/ 233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22 w 425"/>
                  <a:gd name="T25" fmla="*/ 767 h 4316"/>
                  <a:gd name="T26" fmla="*/ 281 w 425"/>
                  <a:gd name="T27" fmla="*/ 1001 h 4316"/>
                  <a:gd name="T28" fmla="*/ 323 w 425"/>
                  <a:gd name="T29" fmla="*/ 1235 h 4316"/>
                  <a:gd name="T30" fmla="*/ 359 w 425"/>
                  <a:gd name="T31" fmla="*/ 1463 h 4316"/>
                  <a:gd name="T32" fmla="*/ 389 w 425"/>
                  <a:gd name="T33" fmla="*/ 1690 h 4316"/>
                  <a:gd name="T34" fmla="*/ 407 w 425"/>
                  <a:gd name="T35" fmla="*/ 1924 h 4316"/>
                  <a:gd name="T36" fmla="*/ 419 w 425"/>
                  <a:gd name="T37" fmla="*/ 2182 h 4316"/>
                  <a:gd name="T38" fmla="*/ 413 w 425"/>
                  <a:gd name="T39" fmla="*/ 2452 h 4316"/>
                  <a:gd name="T40" fmla="*/ 401 w 425"/>
                  <a:gd name="T41" fmla="*/ 2727 h 4316"/>
                  <a:gd name="T42" fmla="*/ 371 w 425"/>
                  <a:gd name="T43" fmla="*/ 3015 h 4316"/>
                  <a:gd name="T44" fmla="*/ 335 w 425"/>
                  <a:gd name="T45" fmla="*/ 3315 h 4316"/>
                  <a:gd name="T46" fmla="*/ 281 w 425"/>
                  <a:gd name="T47" fmla="*/ 3633 h 4316"/>
                  <a:gd name="T48" fmla="*/ 204 w 425"/>
                  <a:gd name="T49" fmla="*/ 3962 h 4316"/>
                  <a:gd name="T50" fmla="*/ 126 w 425"/>
                  <a:gd name="T51" fmla="*/ 4310 h 4316"/>
                  <a:gd name="T52" fmla="*/ 138 w 425"/>
                  <a:gd name="T53" fmla="*/ 4310 h 4316"/>
                  <a:gd name="T54" fmla="*/ 222 w 425"/>
                  <a:gd name="T55" fmla="*/ 3962 h 4316"/>
                  <a:gd name="T56" fmla="*/ 293 w 425"/>
                  <a:gd name="T57" fmla="*/ 3633 h 4316"/>
                  <a:gd name="T58" fmla="*/ 347 w 425"/>
                  <a:gd name="T59" fmla="*/ 3315 h 4316"/>
                  <a:gd name="T60" fmla="*/ 383 w 425"/>
                  <a:gd name="T61" fmla="*/ 3015 h 4316"/>
                  <a:gd name="T62" fmla="*/ 413 w 425"/>
                  <a:gd name="T63" fmla="*/ 2727 h 4316"/>
                  <a:gd name="T64" fmla="*/ 425 w 425"/>
                  <a:gd name="T65" fmla="*/ 2452 h 4316"/>
                  <a:gd name="T66" fmla="*/ 431 w 425"/>
                  <a:gd name="T67" fmla="*/ 2182 h 4316"/>
                  <a:gd name="T68" fmla="*/ 419 w 425"/>
                  <a:gd name="T69" fmla="*/ 1924 h 4316"/>
                  <a:gd name="T70" fmla="*/ 419 w 425"/>
                  <a:gd name="T71" fmla="*/ 1924 h 431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4387"/>
                  </a:gs>
                  <a:gs pos="100000">
                    <a:srgbClr val="0066CC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49263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8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9" name="Freeform 10"/>
              <p:cNvSpPr>
                <a:spLocks noChangeArrowheads="1"/>
              </p:cNvSpPr>
              <p:nvPr/>
            </p:nvSpPr>
            <p:spPr bwMode="auto">
              <a:xfrm>
                <a:off x="3946" y="0"/>
                <a:ext cx="557" cy="4315"/>
              </a:xfrm>
              <a:custGeom>
                <a:avLst/>
                <a:gdLst>
                  <a:gd name="T0" fmla="*/ 562 w 556"/>
                  <a:gd name="T1" fmla="*/ 2020 h 4316"/>
                  <a:gd name="T2" fmla="*/ 544 w 556"/>
                  <a:gd name="T3" fmla="*/ 1732 h 4316"/>
                  <a:gd name="T4" fmla="*/ 509 w 556"/>
                  <a:gd name="T5" fmla="*/ 1445 h 4316"/>
                  <a:gd name="T6" fmla="*/ 461 w 556"/>
                  <a:gd name="T7" fmla="*/ 1175 h 4316"/>
                  <a:gd name="T8" fmla="*/ 401 w 556"/>
                  <a:gd name="T9" fmla="*/ 911 h 4316"/>
                  <a:gd name="T10" fmla="*/ 323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11 w 556"/>
                  <a:gd name="T25" fmla="*/ 659 h 4316"/>
                  <a:gd name="T26" fmla="*/ 389 w 556"/>
                  <a:gd name="T27" fmla="*/ 911 h 4316"/>
                  <a:gd name="T28" fmla="*/ 449 w 556"/>
                  <a:gd name="T29" fmla="*/ 1175 h 4316"/>
                  <a:gd name="T30" fmla="*/ 497 w 556"/>
                  <a:gd name="T31" fmla="*/ 1445 h 4316"/>
                  <a:gd name="T32" fmla="*/ 532 w 556"/>
                  <a:gd name="T33" fmla="*/ 1732 h 4316"/>
                  <a:gd name="T34" fmla="*/ 550 w 556"/>
                  <a:gd name="T35" fmla="*/ 2020 h 4316"/>
                  <a:gd name="T36" fmla="*/ 550 w 556"/>
                  <a:gd name="T37" fmla="*/ 2320 h 4316"/>
                  <a:gd name="T38" fmla="*/ 538 w 556"/>
                  <a:gd name="T39" fmla="*/ 2626 h 4316"/>
                  <a:gd name="T40" fmla="*/ 509 w 556"/>
                  <a:gd name="T41" fmla="*/ 2925 h 4316"/>
                  <a:gd name="T42" fmla="*/ 461 w 556"/>
                  <a:gd name="T43" fmla="*/ 3219 h 4316"/>
                  <a:gd name="T44" fmla="*/ 395 w 556"/>
                  <a:gd name="T45" fmla="*/ 3507 h 4316"/>
                  <a:gd name="T46" fmla="*/ 317 w 556"/>
                  <a:gd name="T47" fmla="*/ 3782 h 4316"/>
                  <a:gd name="T48" fmla="*/ 216 w 556"/>
                  <a:gd name="T49" fmla="*/ 4052 h 4316"/>
                  <a:gd name="T50" fmla="*/ 102 w 556"/>
                  <a:gd name="T51" fmla="*/ 4310 h 4316"/>
                  <a:gd name="T52" fmla="*/ 114 w 556"/>
                  <a:gd name="T53" fmla="*/ 4310 h 4316"/>
                  <a:gd name="T54" fmla="*/ 228 w 556"/>
                  <a:gd name="T55" fmla="*/ 4052 h 4316"/>
                  <a:gd name="T56" fmla="*/ 329 w 556"/>
                  <a:gd name="T57" fmla="*/ 3782 h 4316"/>
                  <a:gd name="T58" fmla="*/ 407 w 556"/>
                  <a:gd name="T59" fmla="*/ 3507 h 4316"/>
                  <a:gd name="T60" fmla="*/ 473 w 556"/>
                  <a:gd name="T61" fmla="*/ 3219 h 4316"/>
                  <a:gd name="T62" fmla="*/ 521 w 556"/>
                  <a:gd name="T63" fmla="*/ 2925 h 4316"/>
                  <a:gd name="T64" fmla="*/ 550 w 556"/>
                  <a:gd name="T65" fmla="*/ 2626 h 4316"/>
                  <a:gd name="T66" fmla="*/ 562 w 556"/>
                  <a:gd name="T67" fmla="*/ 2320 h 4316"/>
                  <a:gd name="T68" fmla="*/ 562 w 556"/>
                  <a:gd name="T69" fmla="*/ 2020 h 4316"/>
                  <a:gd name="T70" fmla="*/ 562 w 556"/>
                  <a:gd name="T71" fmla="*/ 2020 h 431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4387"/>
                  </a:gs>
                  <a:gs pos="100000">
                    <a:srgbClr val="0066CC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49263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8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0" name="Freeform 11"/>
              <p:cNvSpPr>
                <a:spLocks noChangeArrowheads="1"/>
              </p:cNvSpPr>
              <p:nvPr/>
            </p:nvSpPr>
            <p:spPr bwMode="auto">
              <a:xfrm>
                <a:off x="4246" y="0"/>
                <a:ext cx="689" cy="4315"/>
              </a:xfrm>
              <a:custGeom>
                <a:avLst/>
                <a:gdLst>
                  <a:gd name="T0" fmla="*/ 694 w 688"/>
                  <a:gd name="T1" fmla="*/ 2086 h 4316"/>
                  <a:gd name="T2" fmla="*/ 676 w 688"/>
                  <a:gd name="T3" fmla="*/ 1810 h 4316"/>
                  <a:gd name="T4" fmla="*/ 640 w 688"/>
                  <a:gd name="T5" fmla="*/ 1541 h 4316"/>
                  <a:gd name="T6" fmla="*/ 580 w 688"/>
                  <a:gd name="T7" fmla="*/ 1271 h 4316"/>
                  <a:gd name="T8" fmla="*/ 503 w 688"/>
                  <a:gd name="T9" fmla="*/ 1007 h 4316"/>
                  <a:gd name="T10" fmla="*/ 407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95 w 688"/>
                  <a:gd name="T25" fmla="*/ 749 h 4316"/>
                  <a:gd name="T26" fmla="*/ 491 w 688"/>
                  <a:gd name="T27" fmla="*/ 1007 h 4316"/>
                  <a:gd name="T28" fmla="*/ 568 w 688"/>
                  <a:gd name="T29" fmla="*/ 1271 h 4316"/>
                  <a:gd name="T30" fmla="*/ 628 w 688"/>
                  <a:gd name="T31" fmla="*/ 1541 h 4316"/>
                  <a:gd name="T32" fmla="*/ 664 w 688"/>
                  <a:gd name="T33" fmla="*/ 1810 h 4316"/>
                  <a:gd name="T34" fmla="*/ 682 w 688"/>
                  <a:gd name="T35" fmla="*/ 2086 h 4316"/>
                  <a:gd name="T36" fmla="*/ 682 w 688"/>
                  <a:gd name="T37" fmla="*/ 2362 h 4316"/>
                  <a:gd name="T38" fmla="*/ 664 w 688"/>
                  <a:gd name="T39" fmla="*/ 2644 h 4316"/>
                  <a:gd name="T40" fmla="*/ 622 w 688"/>
                  <a:gd name="T41" fmla="*/ 2925 h 4316"/>
                  <a:gd name="T42" fmla="*/ 562 w 688"/>
                  <a:gd name="T43" fmla="*/ 3207 h 4316"/>
                  <a:gd name="T44" fmla="*/ 479 w 688"/>
                  <a:gd name="T45" fmla="*/ 3489 h 4316"/>
                  <a:gd name="T46" fmla="*/ 377 w 688"/>
                  <a:gd name="T47" fmla="*/ 3771 h 4316"/>
                  <a:gd name="T48" fmla="*/ 251 w 688"/>
                  <a:gd name="T49" fmla="*/ 4040 h 4316"/>
                  <a:gd name="T50" fmla="*/ 114 w 688"/>
                  <a:gd name="T51" fmla="*/ 4310 h 4316"/>
                  <a:gd name="T52" fmla="*/ 126 w 688"/>
                  <a:gd name="T53" fmla="*/ 4310 h 4316"/>
                  <a:gd name="T54" fmla="*/ 263 w 688"/>
                  <a:gd name="T55" fmla="*/ 4040 h 4316"/>
                  <a:gd name="T56" fmla="*/ 389 w 688"/>
                  <a:gd name="T57" fmla="*/ 3771 h 4316"/>
                  <a:gd name="T58" fmla="*/ 491 w 688"/>
                  <a:gd name="T59" fmla="*/ 3489 h 4316"/>
                  <a:gd name="T60" fmla="*/ 574 w 688"/>
                  <a:gd name="T61" fmla="*/ 3213 h 4316"/>
                  <a:gd name="T62" fmla="*/ 634 w 688"/>
                  <a:gd name="T63" fmla="*/ 2931 h 4316"/>
                  <a:gd name="T64" fmla="*/ 676 w 688"/>
                  <a:gd name="T65" fmla="*/ 2650 h 4316"/>
                  <a:gd name="T66" fmla="*/ 694 w 688"/>
                  <a:gd name="T67" fmla="*/ 2362 h 4316"/>
                  <a:gd name="T68" fmla="*/ 694 w 688"/>
                  <a:gd name="T69" fmla="*/ 2086 h 4316"/>
                  <a:gd name="T70" fmla="*/ 694 w 688"/>
                  <a:gd name="T71" fmla="*/ 2086 h 431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4387"/>
                  </a:gs>
                  <a:gs pos="100000">
                    <a:srgbClr val="0066CC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49263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8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1" name="Freeform 12"/>
              <p:cNvSpPr>
                <a:spLocks noChangeArrowheads="1"/>
              </p:cNvSpPr>
              <p:nvPr/>
            </p:nvSpPr>
            <p:spPr bwMode="auto">
              <a:xfrm>
                <a:off x="4522" y="0"/>
                <a:ext cx="863" cy="4315"/>
              </a:xfrm>
              <a:custGeom>
                <a:avLst/>
                <a:gdLst>
                  <a:gd name="T0" fmla="*/ 867 w 861"/>
                  <a:gd name="T1" fmla="*/ 2128 h 4316"/>
                  <a:gd name="T2" fmla="*/ 843 w 861"/>
                  <a:gd name="T3" fmla="*/ 1834 h 4316"/>
                  <a:gd name="T4" fmla="*/ 820 w 861"/>
                  <a:gd name="T5" fmla="*/ 1684 h 4316"/>
                  <a:gd name="T6" fmla="*/ 796 w 861"/>
                  <a:gd name="T7" fmla="*/ 1541 h 4316"/>
                  <a:gd name="T8" fmla="*/ 760 w 861"/>
                  <a:gd name="T9" fmla="*/ 1397 h 4316"/>
                  <a:gd name="T10" fmla="*/ 724 w 861"/>
                  <a:gd name="T11" fmla="*/ 1253 h 4316"/>
                  <a:gd name="T12" fmla="*/ 676 w 861"/>
                  <a:gd name="T13" fmla="*/ 1115 h 4316"/>
                  <a:gd name="T14" fmla="*/ 616 w 861"/>
                  <a:gd name="T15" fmla="*/ 977 h 4316"/>
                  <a:gd name="T16" fmla="*/ 497 w 861"/>
                  <a:gd name="T17" fmla="*/ 719 h 4316"/>
                  <a:gd name="T18" fmla="*/ 359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7 w 861"/>
                  <a:gd name="T29" fmla="*/ 468 h 4316"/>
                  <a:gd name="T30" fmla="*/ 485 w 861"/>
                  <a:gd name="T31" fmla="*/ 719 h 4316"/>
                  <a:gd name="T32" fmla="*/ 604 w 861"/>
                  <a:gd name="T33" fmla="*/ 983 h 4316"/>
                  <a:gd name="T34" fmla="*/ 664 w 861"/>
                  <a:gd name="T35" fmla="*/ 1121 h 4316"/>
                  <a:gd name="T36" fmla="*/ 712 w 861"/>
                  <a:gd name="T37" fmla="*/ 1259 h 4316"/>
                  <a:gd name="T38" fmla="*/ 748 w 861"/>
                  <a:gd name="T39" fmla="*/ 1403 h 4316"/>
                  <a:gd name="T40" fmla="*/ 784 w 861"/>
                  <a:gd name="T41" fmla="*/ 1547 h 4316"/>
                  <a:gd name="T42" fmla="*/ 814 w 861"/>
                  <a:gd name="T43" fmla="*/ 1690 h 4316"/>
                  <a:gd name="T44" fmla="*/ 831 w 861"/>
                  <a:gd name="T45" fmla="*/ 1834 h 4316"/>
                  <a:gd name="T46" fmla="*/ 849 w 861"/>
                  <a:gd name="T47" fmla="*/ 1984 h 4316"/>
                  <a:gd name="T48" fmla="*/ 855 w 861"/>
                  <a:gd name="T49" fmla="*/ 2128 h 4316"/>
                  <a:gd name="T50" fmla="*/ 861 w 861"/>
                  <a:gd name="T51" fmla="*/ 2272 h 4316"/>
                  <a:gd name="T52" fmla="*/ 855 w 861"/>
                  <a:gd name="T53" fmla="*/ 2422 h 4316"/>
                  <a:gd name="T54" fmla="*/ 843 w 861"/>
                  <a:gd name="T55" fmla="*/ 2566 h 4316"/>
                  <a:gd name="T56" fmla="*/ 831 w 861"/>
                  <a:gd name="T57" fmla="*/ 2715 h 4316"/>
                  <a:gd name="T58" fmla="*/ 808 w 861"/>
                  <a:gd name="T59" fmla="*/ 2859 h 4316"/>
                  <a:gd name="T60" fmla="*/ 778 w 861"/>
                  <a:gd name="T61" fmla="*/ 3009 h 4316"/>
                  <a:gd name="T62" fmla="*/ 736 w 861"/>
                  <a:gd name="T63" fmla="*/ 3153 h 4316"/>
                  <a:gd name="T64" fmla="*/ 694 w 861"/>
                  <a:gd name="T65" fmla="*/ 3297 h 4316"/>
                  <a:gd name="T66" fmla="*/ 592 w 861"/>
                  <a:gd name="T67" fmla="*/ 3561 h 4316"/>
                  <a:gd name="T68" fmla="*/ 479 w 861"/>
                  <a:gd name="T69" fmla="*/ 3818 h 4316"/>
                  <a:gd name="T70" fmla="*/ 341 w 861"/>
                  <a:gd name="T71" fmla="*/ 4070 h 4316"/>
                  <a:gd name="T72" fmla="*/ 180 w 861"/>
                  <a:gd name="T73" fmla="*/ 4310 h 4316"/>
                  <a:gd name="T74" fmla="*/ 192 w 861"/>
                  <a:gd name="T75" fmla="*/ 4310 h 4316"/>
                  <a:gd name="T76" fmla="*/ 353 w 861"/>
                  <a:gd name="T77" fmla="*/ 4070 h 4316"/>
                  <a:gd name="T78" fmla="*/ 491 w 861"/>
                  <a:gd name="T79" fmla="*/ 3818 h 4316"/>
                  <a:gd name="T80" fmla="*/ 604 w 861"/>
                  <a:gd name="T81" fmla="*/ 3567 h 4316"/>
                  <a:gd name="T82" fmla="*/ 706 w 861"/>
                  <a:gd name="T83" fmla="*/ 3303 h 4316"/>
                  <a:gd name="T84" fmla="*/ 748 w 861"/>
                  <a:gd name="T85" fmla="*/ 3159 h 4316"/>
                  <a:gd name="T86" fmla="*/ 790 w 861"/>
                  <a:gd name="T87" fmla="*/ 3015 h 4316"/>
                  <a:gd name="T88" fmla="*/ 820 w 861"/>
                  <a:gd name="T89" fmla="*/ 2865 h 4316"/>
                  <a:gd name="T90" fmla="*/ 843 w 861"/>
                  <a:gd name="T91" fmla="*/ 2721 h 4316"/>
                  <a:gd name="T92" fmla="*/ 855 w 861"/>
                  <a:gd name="T93" fmla="*/ 2572 h 4316"/>
                  <a:gd name="T94" fmla="*/ 867 w 861"/>
                  <a:gd name="T95" fmla="*/ 2422 h 4316"/>
                  <a:gd name="T96" fmla="*/ 873 w 861"/>
                  <a:gd name="T97" fmla="*/ 2272 h 4316"/>
                  <a:gd name="T98" fmla="*/ 867 w 861"/>
                  <a:gd name="T99" fmla="*/ 2128 h 4316"/>
                  <a:gd name="T100" fmla="*/ 867 w 861"/>
                  <a:gd name="T101" fmla="*/ 2128 h 431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4387"/>
                  </a:gs>
                  <a:gs pos="100000">
                    <a:srgbClr val="0066CC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49263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8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" name="Freeform 13"/>
              <p:cNvSpPr>
                <a:spLocks noChangeArrowheads="1"/>
              </p:cNvSpPr>
              <p:nvPr/>
            </p:nvSpPr>
            <p:spPr bwMode="auto">
              <a:xfrm>
                <a:off x="2399" y="0"/>
                <a:ext cx="149" cy="4315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2 h 4316"/>
                  <a:gd name="T54" fmla="*/ 6 w 149"/>
                  <a:gd name="T55" fmla="*/ 2596 h 4316"/>
                  <a:gd name="T56" fmla="*/ 12 w 149"/>
                  <a:gd name="T57" fmla="*/ 2913 h 4316"/>
                  <a:gd name="T58" fmla="*/ 24 w 149"/>
                  <a:gd name="T59" fmla="*/ 3213 h 4316"/>
                  <a:gd name="T60" fmla="*/ 36 w 149"/>
                  <a:gd name="T61" fmla="*/ 3507 h 4316"/>
                  <a:gd name="T62" fmla="*/ 59 w 149"/>
                  <a:gd name="T63" fmla="*/ 3788 h 4316"/>
                  <a:gd name="T64" fmla="*/ 89 w 149"/>
                  <a:gd name="T65" fmla="*/ 4052 h 4316"/>
                  <a:gd name="T66" fmla="*/ 125 w 149"/>
                  <a:gd name="T67" fmla="*/ 4310 h 4316"/>
                  <a:gd name="T68" fmla="*/ 137 w 149"/>
                  <a:gd name="T69" fmla="*/ 4310 h 4316"/>
                  <a:gd name="T70" fmla="*/ 101 w 149"/>
                  <a:gd name="T71" fmla="*/ 4052 h 4316"/>
                  <a:gd name="T72" fmla="*/ 71 w 149"/>
                  <a:gd name="T73" fmla="*/ 3788 h 4316"/>
                  <a:gd name="T74" fmla="*/ 48 w 149"/>
                  <a:gd name="T75" fmla="*/ 3507 h 4316"/>
                  <a:gd name="T76" fmla="*/ 36 w 149"/>
                  <a:gd name="T77" fmla="*/ 3219 h 4316"/>
                  <a:gd name="T78" fmla="*/ 24 w 149"/>
                  <a:gd name="T79" fmla="*/ 2913 h 4316"/>
                  <a:gd name="T80" fmla="*/ 18 w 149"/>
                  <a:gd name="T81" fmla="*/ 2602 h 4316"/>
                  <a:gd name="T82" fmla="*/ 12 w 149"/>
                  <a:gd name="T83" fmla="*/ 2272 h 4316"/>
                  <a:gd name="T84" fmla="*/ 18 w 149"/>
                  <a:gd name="T85" fmla="*/ 1942 h 4316"/>
                  <a:gd name="T86" fmla="*/ 18 w 149"/>
                  <a:gd name="T87" fmla="*/ 1942 h 431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4387"/>
                  </a:gs>
                  <a:gs pos="100000">
                    <a:srgbClr val="0066CC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49263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8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" name="Freeform 14"/>
              <p:cNvSpPr>
                <a:spLocks noChangeArrowheads="1"/>
              </p:cNvSpPr>
              <p:nvPr/>
            </p:nvSpPr>
            <p:spPr bwMode="auto">
              <a:xfrm>
                <a:off x="1967" y="0"/>
                <a:ext cx="299" cy="4315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68 h 4316"/>
                  <a:gd name="T38" fmla="*/ 12 w 299"/>
                  <a:gd name="T39" fmla="*/ 2668 h 4316"/>
                  <a:gd name="T40" fmla="*/ 30 w 299"/>
                  <a:gd name="T41" fmla="*/ 2967 h 4316"/>
                  <a:gd name="T42" fmla="*/ 54 w 299"/>
                  <a:gd name="T43" fmla="*/ 3249 h 4316"/>
                  <a:gd name="T44" fmla="*/ 96 w 299"/>
                  <a:gd name="T45" fmla="*/ 3531 h 4316"/>
                  <a:gd name="T46" fmla="*/ 144 w 299"/>
                  <a:gd name="T47" fmla="*/ 3800 h 4316"/>
                  <a:gd name="T48" fmla="*/ 203 w 299"/>
                  <a:gd name="T49" fmla="*/ 4058 h 4316"/>
                  <a:gd name="T50" fmla="*/ 275 w 299"/>
                  <a:gd name="T51" fmla="*/ 4310 h 4316"/>
                  <a:gd name="T52" fmla="*/ 287 w 299"/>
                  <a:gd name="T53" fmla="*/ 4310 h 4316"/>
                  <a:gd name="T54" fmla="*/ 215 w 299"/>
                  <a:gd name="T55" fmla="*/ 4058 h 4316"/>
                  <a:gd name="T56" fmla="*/ 156 w 299"/>
                  <a:gd name="T57" fmla="*/ 3800 h 4316"/>
                  <a:gd name="T58" fmla="*/ 108 w 299"/>
                  <a:gd name="T59" fmla="*/ 3531 h 4316"/>
                  <a:gd name="T60" fmla="*/ 66 w 299"/>
                  <a:gd name="T61" fmla="*/ 3255 h 4316"/>
                  <a:gd name="T62" fmla="*/ 42 w 299"/>
                  <a:gd name="T63" fmla="*/ 2967 h 4316"/>
                  <a:gd name="T64" fmla="*/ 24 w 299"/>
                  <a:gd name="T65" fmla="*/ 2674 h 4316"/>
                  <a:gd name="T66" fmla="*/ 12 w 299"/>
                  <a:gd name="T67" fmla="*/ 2368 h 4316"/>
                  <a:gd name="T68" fmla="*/ 18 w 299"/>
                  <a:gd name="T69" fmla="*/ 2062 h 4316"/>
                  <a:gd name="T70" fmla="*/ 18 w 299"/>
                  <a:gd name="T71" fmla="*/ 2062 h 431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4387"/>
                  </a:gs>
                  <a:gs pos="100000">
                    <a:srgbClr val="0066CC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49263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8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" name="Freeform 15"/>
              <p:cNvSpPr>
                <a:spLocks noChangeArrowheads="1"/>
              </p:cNvSpPr>
              <p:nvPr/>
            </p:nvSpPr>
            <p:spPr bwMode="auto">
              <a:xfrm>
                <a:off x="1566" y="0"/>
                <a:ext cx="424" cy="4315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398 h 4316"/>
                  <a:gd name="T22" fmla="*/ 24 w 424"/>
                  <a:gd name="T23" fmla="*/ 2680 h 4316"/>
                  <a:gd name="T24" fmla="*/ 47 w 424"/>
                  <a:gd name="T25" fmla="*/ 2955 h 4316"/>
                  <a:gd name="T26" fmla="*/ 89 w 424"/>
                  <a:gd name="T27" fmla="*/ 3237 h 4316"/>
                  <a:gd name="T28" fmla="*/ 137 w 424"/>
                  <a:gd name="T29" fmla="*/ 3513 h 4316"/>
                  <a:gd name="T30" fmla="*/ 197 w 424"/>
                  <a:gd name="T31" fmla="*/ 3782 h 4316"/>
                  <a:gd name="T32" fmla="*/ 269 w 424"/>
                  <a:gd name="T33" fmla="*/ 4052 h 4316"/>
                  <a:gd name="T34" fmla="*/ 346 w 424"/>
                  <a:gd name="T35" fmla="*/ 4310 h 4316"/>
                  <a:gd name="T36" fmla="*/ 358 w 424"/>
                  <a:gd name="T37" fmla="*/ 4310 h 4316"/>
                  <a:gd name="T38" fmla="*/ 281 w 424"/>
                  <a:gd name="T39" fmla="*/ 4052 h 4316"/>
                  <a:gd name="T40" fmla="*/ 209 w 424"/>
                  <a:gd name="T41" fmla="*/ 3782 h 4316"/>
                  <a:gd name="T42" fmla="*/ 149 w 424"/>
                  <a:gd name="T43" fmla="*/ 3513 h 4316"/>
                  <a:gd name="T44" fmla="*/ 101 w 424"/>
                  <a:gd name="T45" fmla="*/ 3237 h 4316"/>
                  <a:gd name="T46" fmla="*/ 59 w 424"/>
                  <a:gd name="T47" fmla="*/ 2955 h 4316"/>
                  <a:gd name="T48" fmla="*/ 35 w 424"/>
                  <a:gd name="T49" fmla="*/ 2680 h 4316"/>
                  <a:gd name="T50" fmla="*/ 18 w 424"/>
                  <a:gd name="T51" fmla="*/ 2398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4387"/>
                  </a:gs>
                  <a:gs pos="100000">
                    <a:srgbClr val="0066CC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49263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8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" name="Freeform 16"/>
              <p:cNvSpPr>
                <a:spLocks noChangeArrowheads="1"/>
              </p:cNvSpPr>
              <p:nvPr/>
            </p:nvSpPr>
            <p:spPr bwMode="auto">
              <a:xfrm>
                <a:off x="1128" y="0"/>
                <a:ext cx="574" cy="4315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28 h 4316"/>
                  <a:gd name="T38" fmla="*/ 30 w 574"/>
                  <a:gd name="T39" fmla="*/ 2709 h 4316"/>
                  <a:gd name="T40" fmla="*/ 66 w 574"/>
                  <a:gd name="T41" fmla="*/ 2991 h 4316"/>
                  <a:gd name="T42" fmla="*/ 120 w 574"/>
                  <a:gd name="T43" fmla="*/ 3267 h 4316"/>
                  <a:gd name="T44" fmla="*/ 191 w 574"/>
                  <a:gd name="T45" fmla="*/ 3543 h 4316"/>
                  <a:gd name="T46" fmla="*/ 275 w 574"/>
                  <a:gd name="T47" fmla="*/ 3806 h 4316"/>
                  <a:gd name="T48" fmla="*/ 371 w 574"/>
                  <a:gd name="T49" fmla="*/ 4064 h 4316"/>
                  <a:gd name="T50" fmla="*/ 484 w 574"/>
                  <a:gd name="T51" fmla="*/ 4310 h 4316"/>
                  <a:gd name="T52" fmla="*/ 496 w 574"/>
                  <a:gd name="T53" fmla="*/ 4310 h 4316"/>
                  <a:gd name="T54" fmla="*/ 383 w 574"/>
                  <a:gd name="T55" fmla="*/ 4064 h 4316"/>
                  <a:gd name="T56" fmla="*/ 287 w 574"/>
                  <a:gd name="T57" fmla="*/ 3806 h 4316"/>
                  <a:gd name="T58" fmla="*/ 203 w 574"/>
                  <a:gd name="T59" fmla="*/ 3543 h 4316"/>
                  <a:gd name="T60" fmla="*/ 132 w 574"/>
                  <a:gd name="T61" fmla="*/ 3267 h 4316"/>
                  <a:gd name="T62" fmla="*/ 78 w 574"/>
                  <a:gd name="T63" fmla="*/ 2991 h 4316"/>
                  <a:gd name="T64" fmla="*/ 42 w 574"/>
                  <a:gd name="T65" fmla="*/ 2709 h 4316"/>
                  <a:gd name="T66" fmla="*/ 18 w 574"/>
                  <a:gd name="T67" fmla="*/ 2428 h 4316"/>
                  <a:gd name="T68" fmla="*/ 12 w 574"/>
                  <a:gd name="T69" fmla="*/ 2146 h 4316"/>
                  <a:gd name="T70" fmla="*/ 12 w 574"/>
                  <a:gd name="T71" fmla="*/ 2146 h 431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4387"/>
                  </a:gs>
                  <a:gs pos="100000">
                    <a:srgbClr val="0066CC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49263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8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" name="Freeform 17"/>
              <p:cNvSpPr>
                <a:spLocks noChangeArrowheads="1"/>
              </p:cNvSpPr>
              <p:nvPr/>
            </p:nvSpPr>
            <p:spPr bwMode="auto">
              <a:xfrm>
                <a:off x="702" y="0"/>
                <a:ext cx="736" cy="4315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8 w 735"/>
                  <a:gd name="T13" fmla="*/ 444 h 4316"/>
                  <a:gd name="T14" fmla="*/ 586 w 735"/>
                  <a:gd name="T15" fmla="*/ 216 h 4316"/>
                  <a:gd name="T16" fmla="*/ 741 w 735"/>
                  <a:gd name="T17" fmla="*/ 0 h 4316"/>
                  <a:gd name="T18" fmla="*/ 729 w 735"/>
                  <a:gd name="T19" fmla="*/ 0 h 4316"/>
                  <a:gd name="T20" fmla="*/ 574 w 735"/>
                  <a:gd name="T21" fmla="*/ 210 h 4316"/>
                  <a:gd name="T22" fmla="*/ 436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398 h 4316"/>
                  <a:gd name="T38" fmla="*/ 29 w 735"/>
                  <a:gd name="T39" fmla="*/ 2703 h 4316"/>
                  <a:gd name="T40" fmla="*/ 77 w 735"/>
                  <a:gd name="T41" fmla="*/ 3009 h 4316"/>
                  <a:gd name="T42" fmla="*/ 149 w 735"/>
                  <a:gd name="T43" fmla="*/ 3309 h 4316"/>
                  <a:gd name="T44" fmla="*/ 227 w 735"/>
                  <a:gd name="T45" fmla="*/ 3567 h 4316"/>
                  <a:gd name="T46" fmla="*/ 316 w 735"/>
                  <a:gd name="T47" fmla="*/ 3818 h 4316"/>
                  <a:gd name="T48" fmla="*/ 430 w 735"/>
                  <a:gd name="T49" fmla="*/ 4070 h 4316"/>
                  <a:gd name="T50" fmla="*/ 550 w 735"/>
                  <a:gd name="T51" fmla="*/ 4310 h 4316"/>
                  <a:gd name="T52" fmla="*/ 562 w 735"/>
                  <a:gd name="T53" fmla="*/ 4310 h 4316"/>
                  <a:gd name="T54" fmla="*/ 442 w 735"/>
                  <a:gd name="T55" fmla="*/ 4070 h 4316"/>
                  <a:gd name="T56" fmla="*/ 328 w 735"/>
                  <a:gd name="T57" fmla="*/ 3818 h 4316"/>
                  <a:gd name="T58" fmla="*/ 239 w 735"/>
                  <a:gd name="T59" fmla="*/ 3567 h 4316"/>
                  <a:gd name="T60" fmla="*/ 161 w 735"/>
                  <a:gd name="T61" fmla="*/ 3309 h 4316"/>
                  <a:gd name="T62" fmla="*/ 89 w 735"/>
                  <a:gd name="T63" fmla="*/ 3009 h 4316"/>
                  <a:gd name="T64" fmla="*/ 41 w 735"/>
                  <a:gd name="T65" fmla="*/ 2703 h 4316"/>
                  <a:gd name="T66" fmla="*/ 18 w 735"/>
                  <a:gd name="T67" fmla="*/ 2398 h 4316"/>
                  <a:gd name="T68" fmla="*/ 12 w 735"/>
                  <a:gd name="T69" fmla="*/ 2098 h 4316"/>
                  <a:gd name="T70" fmla="*/ 12 w 735"/>
                  <a:gd name="T71" fmla="*/ 2098 h 431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4387"/>
                  </a:gs>
                  <a:gs pos="100000">
                    <a:srgbClr val="0066CC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49263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8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7" name="Freeform 18"/>
              <p:cNvSpPr>
                <a:spLocks noChangeArrowheads="1"/>
              </p:cNvSpPr>
              <p:nvPr/>
            </p:nvSpPr>
            <p:spPr bwMode="auto">
              <a:xfrm>
                <a:off x="288" y="0"/>
                <a:ext cx="839" cy="4315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7 w 837"/>
                  <a:gd name="T9" fmla="*/ 995 h 4316"/>
                  <a:gd name="T10" fmla="*/ 371 w 837"/>
                  <a:gd name="T11" fmla="*/ 755 h 4316"/>
                  <a:gd name="T12" fmla="*/ 502 w 837"/>
                  <a:gd name="T13" fmla="*/ 510 h 4316"/>
                  <a:gd name="T14" fmla="*/ 670 w 837"/>
                  <a:gd name="T15" fmla="*/ 258 h 4316"/>
                  <a:gd name="T16" fmla="*/ 753 w 837"/>
                  <a:gd name="T17" fmla="*/ 132 h 4316"/>
                  <a:gd name="T18" fmla="*/ 849 w 837"/>
                  <a:gd name="T19" fmla="*/ 0 h 4316"/>
                  <a:gd name="T20" fmla="*/ 837 w 837"/>
                  <a:gd name="T21" fmla="*/ 0 h 4316"/>
                  <a:gd name="T22" fmla="*/ 741 w 837"/>
                  <a:gd name="T23" fmla="*/ 132 h 4316"/>
                  <a:gd name="T24" fmla="*/ 652 w 837"/>
                  <a:gd name="T25" fmla="*/ 258 h 4316"/>
                  <a:gd name="T26" fmla="*/ 568 w 837"/>
                  <a:gd name="T27" fmla="*/ 384 h 4316"/>
                  <a:gd name="T28" fmla="*/ 490 w 837"/>
                  <a:gd name="T29" fmla="*/ 510 h 4316"/>
                  <a:gd name="T30" fmla="*/ 359 w 837"/>
                  <a:gd name="T31" fmla="*/ 755 h 4316"/>
                  <a:gd name="T32" fmla="*/ 245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194 h 4316"/>
                  <a:gd name="T44" fmla="*/ 12 w 837"/>
                  <a:gd name="T45" fmla="*/ 2464 h 4316"/>
                  <a:gd name="T46" fmla="*/ 48 w 837"/>
                  <a:gd name="T47" fmla="*/ 2733 h 4316"/>
                  <a:gd name="T48" fmla="*/ 114 w 837"/>
                  <a:gd name="T49" fmla="*/ 3021 h 4316"/>
                  <a:gd name="T50" fmla="*/ 150 w 837"/>
                  <a:gd name="T51" fmla="*/ 3165 h 4316"/>
                  <a:gd name="T52" fmla="*/ 197 w 837"/>
                  <a:gd name="T53" fmla="*/ 3315 h 4316"/>
                  <a:gd name="T54" fmla="*/ 251 w 837"/>
                  <a:gd name="T55" fmla="*/ 3471 h 4316"/>
                  <a:gd name="T56" fmla="*/ 311 w 837"/>
                  <a:gd name="T57" fmla="*/ 3633 h 4316"/>
                  <a:gd name="T58" fmla="*/ 371 w 837"/>
                  <a:gd name="T59" fmla="*/ 3794 h 4316"/>
                  <a:gd name="T60" fmla="*/ 443 w 837"/>
                  <a:gd name="T61" fmla="*/ 3962 h 4316"/>
                  <a:gd name="T62" fmla="*/ 514 w 837"/>
                  <a:gd name="T63" fmla="*/ 4130 h 4316"/>
                  <a:gd name="T64" fmla="*/ 598 w 837"/>
                  <a:gd name="T65" fmla="*/ 4310 h 4316"/>
                  <a:gd name="T66" fmla="*/ 610 w 837"/>
                  <a:gd name="T67" fmla="*/ 4310 h 4316"/>
                  <a:gd name="T68" fmla="*/ 526 w 837"/>
                  <a:gd name="T69" fmla="*/ 4130 h 4316"/>
                  <a:gd name="T70" fmla="*/ 454 w 837"/>
                  <a:gd name="T71" fmla="*/ 3962 h 4316"/>
                  <a:gd name="T72" fmla="*/ 383 w 837"/>
                  <a:gd name="T73" fmla="*/ 3794 h 4316"/>
                  <a:gd name="T74" fmla="*/ 323 w 837"/>
                  <a:gd name="T75" fmla="*/ 3633 h 4316"/>
                  <a:gd name="T76" fmla="*/ 263 w 837"/>
                  <a:gd name="T77" fmla="*/ 3471 h 4316"/>
                  <a:gd name="T78" fmla="*/ 209 w 837"/>
                  <a:gd name="T79" fmla="*/ 3321 h 4316"/>
                  <a:gd name="T80" fmla="*/ 161 w 837"/>
                  <a:gd name="T81" fmla="*/ 3165 h 4316"/>
                  <a:gd name="T82" fmla="*/ 126 w 837"/>
                  <a:gd name="T83" fmla="*/ 3021 h 4316"/>
                  <a:gd name="T84" fmla="*/ 60 w 837"/>
                  <a:gd name="T85" fmla="*/ 2733 h 4316"/>
                  <a:gd name="T86" fmla="*/ 24 w 837"/>
                  <a:gd name="T87" fmla="*/ 2464 h 4316"/>
                  <a:gd name="T88" fmla="*/ 12 w 837"/>
                  <a:gd name="T89" fmla="*/ 2200 h 4316"/>
                  <a:gd name="T90" fmla="*/ 18 w 837"/>
                  <a:gd name="T91" fmla="*/ 1948 h 4316"/>
                  <a:gd name="T92" fmla="*/ 18 w 837"/>
                  <a:gd name="T93" fmla="*/ 1948 h 431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4387"/>
                  </a:gs>
                  <a:gs pos="100000">
                    <a:srgbClr val="0066CC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49263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8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036" name="Freeform 19"/>
            <p:cNvSpPr>
              <a:spLocks noChangeArrowheads="1"/>
            </p:cNvSpPr>
            <p:nvPr/>
          </p:nvSpPr>
          <p:spPr bwMode="auto">
            <a:xfrm>
              <a:off x="6" y="2901"/>
              <a:ext cx="605" cy="1414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38 h 1415"/>
                <a:gd name="T10" fmla="*/ 311 w 604"/>
                <a:gd name="T11" fmla="*/ 911 h 1415"/>
                <a:gd name="T12" fmla="*/ 395 w 604"/>
                <a:gd name="T13" fmla="*/ 1079 h 1415"/>
                <a:gd name="T14" fmla="*/ 490 w 604"/>
                <a:gd name="T15" fmla="*/ 1247 h 1415"/>
                <a:gd name="T16" fmla="*/ 592 w 604"/>
                <a:gd name="T17" fmla="*/ 1409 h 1415"/>
                <a:gd name="T18" fmla="*/ 610 w 604"/>
                <a:gd name="T19" fmla="*/ 1409 h 1415"/>
                <a:gd name="T20" fmla="*/ 502 w 604"/>
                <a:gd name="T21" fmla="*/ 1241 h 1415"/>
                <a:gd name="T22" fmla="*/ 407 w 604"/>
                <a:gd name="T23" fmla="*/ 1067 h 1415"/>
                <a:gd name="T24" fmla="*/ 317 w 604"/>
                <a:gd name="T25" fmla="*/ 893 h 1415"/>
                <a:gd name="T26" fmla="*/ 233 w 604"/>
                <a:gd name="T27" fmla="*/ 714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rgbClr val="002347"/>
                </a:gs>
                <a:gs pos="100000">
                  <a:srgbClr val="003B7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7" name="Freeform 20"/>
            <p:cNvSpPr>
              <a:spLocks noChangeArrowheads="1"/>
            </p:cNvSpPr>
            <p:nvPr/>
          </p:nvSpPr>
          <p:spPr bwMode="auto">
            <a:xfrm>
              <a:off x="6" y="3890"/>
              <a:ext cx="227" cy="425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34 h 426"/>
                <a:gd name="T4" fmla="*/ 215 w 227"/>
                <a:gd name="T5" fmla="*/ 420 h 426"/>
                <a:gd name="T6" fmla="*/ 227 w 227"/>
                <a:gd name="T7" fmla="*/ 420 h 426"/>
                <a:gd name="T8" fmla="*/ 167 w 227"/>
                <a:gd name="T9" fmla="*/ 324 h 426"/>
                <a:gd name="T10" fmla="*/ 114 w 227"/>
                <a:gd name="T11" fmla="*/ 216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rgbClr val="002347"/>
                </a:gs>
                <a:gs pos="100000">
                  <a:srgbClr val="003B7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8" name="Freeform 21"/>
            <p:cNvSpPr>
              <a:spLocks noChangeArrowheads="1"/>
            </p:cNvSpPr>
            <p:nvPr/>
          </p:nvSpPr>
          <p:spPr bwMode="auto">
            <a:xfrm>
              <a:off x="4776" y="0"/>
              <a:ext cx="983" cy="1785"/>
            </a:xfrm>
            <a:custGeom>
              <a:avLst/>
              <a:gdLst>
                <a:gd name="T0" fmla="*/ 993 w 981"/>
                <a:gd name="T1" fmla="*/ 1780 h 1786"/>
                <a:gd name="T2" fmla="*/ 993 w 981"/>
                <a:gd name="T3" fmla="*/ 1714 h 1786"/>
                <a:gd name="T4" fmla="*/ 981 w 981"/>
                <a:gd name="T5" fmla="*/ 1660 h 1786"/>
                <a:gd name="T6" fmla="*/ 969 w 981"/>
                <a:gd name="T7" fmla="*/ 1607 h 1786"/>
                <a:gd name="T8" fmla="*/ 933 w 981"/>
                <a:gd name="T9" fmla="*/ 1481 h 1786"/>
                <a:gd name="T10" fmla="*/ 897 w 981"/>
                <a:gd name="T11" fmla="*/ 1355 h 1786"/>
                <a:gd name="T12" fmla="*/ 808 w 981"/>
                <a:gd name="T13" fmla="*/ 1115 h 1786"/>
                <a:gd name="T14" fmla="*/ 688 w 981"/>
                <a:gd name="T15" fmla="*/ 893 h 1786"/>
                <a:gd name="T16" fmla="*/ 568 w 981"/>
                <a:gd name="T17" fmla="*/ 689 h 1786"/>
                <a:gd name="T18" fmla="*/ 437 w 981"/>
                <a:gd name="T19" fmla="*/ 498 h 1786"/>
                <a:gd name="T20" fmla="*/ 299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81 w 981"/>
                <a:gd name="T31" fmla="*/ 318 h 1786"/>
                <a:gd name="T32" fmla="*/ 419 w 981"/>
                <a:gd name="T33" fmla="*/ 498 h 1786"/>
                <a:gd name="T34" fmla="*/ 551 w 981"/>
                <a:gd name="T35" fmla="*/ 689 h 1786"/>
                <a:gd name="T36" fmla="*/ 676 w 981"/>
                <a:gd name="T37" fmla="*/ 893 h 1786"/>
                <a:gd name="T38" fmla="*/ 790 w 981"/>
                <a:gd name="T39" fmla="*/ 1115 h 1786"/>
                <a:gd name="T40" fmla="*/ 885 w 981"/>
                <a:gd name="T41" fmla="*/ 1355 h 1786"/>
                <a:gd name="T42" fmla="*/ 921 w 981"/>
                <a:gd name="T43" fmla="*/ 1481 h 1786"/>
                <a:gd name="T44" fmla="*/ 957 w 981"/>
                <a:gd name="T45" fmla="*/ 1613 h 1786"/>
                <a:gd name="T46" fmla="*/ 975 w 981"/>
                <a:gd name="T47" fmla="*/ 1696 h 1786"/>
                <a:gd name="T48" fmla="*/ 993 w 981"/>
                <a:gd name="T49" fmla="*/ 1780 h 1786"/>
                <a:gd name="T50" fmla="*/ 993 w 981"/>
                <a:gd name="T51" fmla="*/ 1780 h 178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rgbClr val="005FBF"/>
                </a:gs>
                <a:gs pos="100000">
                  <a:srgbClr val="0066CC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9" name="Freeform 22"/>
            <p:cNvSpPr>
              <a:spLocks noChangeArrowheads="1"/>
            </p:cNvSpPr>
            <p:nvPr/>
          </p:nvSpPr>
          <p:spPr bwMode="auto">
            <a:xfrm>
              <a:off x="5041" y="0"/>
              <a:ext cx="718" cy="844"/>
            </a:xfrm>
            <a:custGeom>
              <a:avLst/>
              <a:gdLst>
                <a:gd name="T0" fmla="*/ 723 w 717"/>
                <a:gd name="T1" fmla="*/ 839 h 845"/>
                <a:gd name="T2" fmla="*/ 723 w 717"/>
                <a:gd name="T3" fmla="*/ 815 h 845"/>
                <a:gd name="T4" fmla="*/ 580 w 717"/>
                <a:gd name="T5" fmla="*/ 599 h 845"/>
                <a:gd name="T6" fmla="*/ 412 w 717"/>
                <a:gd name="T7" fmla="*/ 396 h 845"/>
                <a:gd name="T8" fmla="*/ 221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09 w 717"/>
                <a:gd name="T15" fmla="*/ 198 h 845"/>
                <a:gd name="T16" fmla="*/ 406 w 717"/>
                <a:gd name="T17" fmla="*/ 408 h 845"/>
                <a:gd name="T18" fmla="*/ 574 w 717"/>
                <a:gd name="T19" fmla="*/ 617 h 845"/>
                <a:gd name="T20" fmla="*/ 723 w 717"/>
                <a:gd name="T21" fmla="*/ 839 h 845"/>
                <a:gd name="T22" fmla="*/ 723 w 717"/>
                <a:gd name="T23" fmla="*/ 839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40" name="Freeform 23"/>
            <p:cNvSpPr>
              <a:spLocks noChangeArrowheads="1"/>
            </p:cNvSpPr>
            <p:nvPr/>
          </p:nvSpPr>
          <p:spPr bwMode="auto">
            <a:xfrm>
              <a:off x="5352" y="0"/>
              <a:ext cx="407" cy="413"/>
            </a:xfrm>
            <a:custGeom>
              <a:avLst/>
              <a:gdLst>
                <a:gd name="T0" fmla="*/ 407 w 407"/>
                <a:gd name="T1" fmla="*/ 408 h 414"/>
                <a:gd name="T2" fmla="*/ 407 w 407"/>
                <a:gd name="T3" fmla="*/ 390 h 414"/>
                <a:gd name="T4" fmla="*/ 222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16 w 407"/>
                <a:gd name="T13" fmla="*/ 204 h 414"/>
                <a:gd name="T14" fmla="*/ 407 w 407"/>
                <a:gd name="T15" fmla="*/ 408 h 414"/>
                <a:gd name="T16" fmla="*/ 407 w 407"/>
                <a:gd name="T17" fmla="*/ 408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41" name="Freeform 24"/>
            <p:cNvSpPr>
              <a:spLocks noChangeArrowheads="1"/>
            </p:cNvSpPr>
            <p:nvPr/>
          </p:nvSpPr>
          <p:spPr bwMode="auto">
            <a:xfrm>
              <a:off x="6" y="0"/>
              <a:ext cx="857" cy="1408"/>
            </a:xfrm>
            <a:custGeom>
              <a:avLst/>
              <a:gdLst>
                <a:gd name="T0" fmla="*/ 0 w 855"/>
                <a:gd name="T1" fmla="*/ 1355 h 1409"/>
                <a:gd name="T2" fmla="*/ 0 w 855"/>
                <a:gd name="T3" fmla="*/ 1403 h 1409"/>
                <a:gd name="T4" fmla="*/ 54 w 855"/>
                <a:gd name="T5" fmla="*/ 1205 h 1409"/>
                <a:gd name="T6" fmla="*/ 126 w 855"/>
                <a:gd name="T7" fmla="*/ 1007 h 1409"/>
                <a:gd name="T8" fmla="*/ 221 w 855"/>
                <a:gd name="T9" fmla="*/ 821 h 1409"/>
                <a:gd name="T10" fmla="*/ 317 w 855"/>
                <a:gd name="T11" fmla="*/ 647 h 1409"/>
                <a:gd name="T12" fmla="*/ 437 w 855"/>
                <a:gd name="T13" fmla="*/ 474 h 1409"/>
                <a:gd name="T14" fmla="*/ 562 w 855"/>
                <a:gd name="T15" fmla="*/ 312 h 1409"/>
                <a:gd name="T16" fmla="*/ 712 w 855"/>
                <a:gd name="T17" fmla="*/ 150 h 1409"/>
                <a:gd name="T18" fmla="*/ 867 w 855"/>
                <a:gd name="T19" fmla="*/ 0 h 1409"/>
                <a:gd name="T20" fmla="*/ 849 w 855"/>
                <a:gd name="T21" fmla="*/ 0 h 1409"/>
                <a:gd name="T22" fmla="*/ 700 w 855"/>
                <a:gd name="T23" fmla="*/ 144 h 1409"/>
                <a:gd name="T24" fmla="*/ 556 w 855"/>
                <a:gd name="T25" fmla="*/ 300 h 1409"/>
                <a:gd name="T26" fmla="*/ 431 w 855"/>
                <a:gd name="T27" fmla="*/ 462 h 1409"/>
                <a:gd name="T28" fmla="*/ 317 w 855"/>
                <a:gd name="T29" fmla="*/ 629 h 1409"/>
                <a:gd name="T30" fmla="*/ 221 w 855"/>
                <a:gd name="T31" fmla="*/ 797 h 1409"/>
                <a:gd name="T32" fmla="*/ 132 w 855"/>
                <a:gd name="T33" fmla="*/ 977 h 1409"/>
                <a:gd name="T34" fmla="*/ 60 w 855"/>
                <a:gd name="T35" fmla="*/ 1163 h 1409"/>
                <a:gd name="T36" fmla="*/ 0 w 855"/>
                <a:gd name="T37" fmla="*/ 1355 h 1409"/>
                <a:gd name="T38" fmla="*/ 0 w 855"/>
                <a:gd name="T39" fmla="*/ 1355 h 140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rgbClr val="005FBF"/>
                </a:gs>
                <a:gs pos="100000">
                  <a:srgbClr val="0066CC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42" name="Freeform 25"/>
            <p:cNvSpPr>
              <a:spLocks noChangeArrowheads="1"/>
            </p:cNvSpPr>
            <p:nvPr/>
          </p:nvSpPr>
          <p:spPr bwMode="auto">
            <a:xfrm>
              <a:off x="6" y="0"/>
              <a:ext cx="587" cy="598"/>
            </a:xfrm>
            <a:custGeom>
              <a:avLst/>
              <a:gdLst>
                <a:gd name="T0" fmla="*/ 592 w 586"/>
                <a:gd name="T1" fmla="*/ 0 h 599"/>
                <a:gd name="T2" fmla="*/ 574 w 586"/>
                <a:gd name="T3" fmla="*/ 0 h 599"/>
                <a:gd name="T4" fmla="*/ 413 w 586"/>
                <a:gd name="T5" fmla="*/ 132 h 599"/>
                <a:gd name="T6" fmla="*/ 257 w 586"/>
                <a:gd name="T7" fmla="*/ 270 h 599"/>
                <a:gd name="T8" fmla="*/ 120 w 586"/>
                <a:gd name="T9" fmla="*/ 414 h 599"/>
                <a:gd name="T10" fmla="*/ 0 w 586"/>
                <a:gd name="T11" fmla="*/ 569 h 599"/>
                <a:gd name="T12" fmla="*/ 0 w 586"/>
                <a:gd name="T13" fmla="*/ 593 h 599"/>
                <a:gd name="T14" fmla="*/ 120 w 586"/>
                <a:gd name="T15" fmla="*/ 426 h 599"/>
                <a:gd name="T16" fmla="*/ 257 w 586"/>
                <a:gd name="T17" fmla="*/ 282 h 599"/>
                <a:gd name="T18" fmla="*/ 419 w 586"/>
                <a:gd name="T19" fmla="*/ 138 h 599"/>
                <a:gd name="T20" fmla="*/ 592 w 586"/>
                <a:gd name="T21" fmla="*/ 0 h 599"/>
                <a:gd name="T22" fmla="*/ 592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43" name="Freeform 26"/>
            <p:cNvSpPr>
              <a:spLocks noChangeArrowheads="1"/>
            </p:cNvSpPr>
            <p:nvPr/>
          </p:nvSpPr>
          <p:spPr bwMode="auto">
            <a:xfrm>
              <a:off x="6" y="0"/>
              <a:ext cx="269" cy="251"/>
            </a:xfrm>
            <a:custGeom>
              <a:avLst/>
              <a:gdLst>
                <a:gd name="T0" fmla="*/ 269 w 269"/>
                <a:gd name="T1" fmla="*/ 0 h 252"/>
                <a:gd name="T2" fmla="*/ 251 w 269"/>
                <a:gd name="T3" fmla="*/ 0 h 252"/>
                <a:gd name="T4" fmla="*/ 120 w 269"/>
                <a:gd name="T5" fmla="*/ 114 h 252"/>
                <a:gd name="T6" fmla="*/ 60 w 269"/>
                <a:gd name="T7" fmla="*/ 168 h 252"/>
                <a:gd name="T8" fmla="*/ 0 w 269"/>
                <a:gd name="T9" fmla="*/ 228 h 252"/>
                <a:gd name="T10" fmla="*/ 0 w 269"/>
                <a:gd name="T11" fmla="*/ 246 h 252"/>
                <a:gd name="T12" fmla="*/ 126 w 269"/>
                <a:gd name="T13" fmla="*/ 120 h 252"/>
                <a:gd name="T14" fmla="*/ 269 w 269"/>
                <a:gd name="T15" fmla="*/ 0 h 252"/>
                <a:gd name="T16" fmla="*/ 269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44" name="Line 27"/>
            <p:cNvSpPr>
              <a:spLocks noChangeShapeType="1"/>
            </p:cNvSpPr>
            <p:nvPr/>
          </p:nvSpPr>
          <p:spPr bwMode="auto">
            <a:xfrm>
              <a:off x="1" y="2749"/>
              <a:ext cx="5757" cy="0"/>
            </a:xfrm>
            <a:prstGeom prst="line">
              <a:avLst/>
            </a:prstGeom>
            <a:noFill/>
            <a:ln w="15840">
              <a:solidFill>
                <a:srgbClr val="0066C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45" name="Line 28"/>
            <p:cNvSpPr>
              <a:spLocks noChangeShapeType="1"/>
            </p:cNvSpPr>
            <p:nvPr/>
          </p:nvSpPr>
          <p:spPr bwMode="auto">
            <a:xfrm>
              <a:off x="1" y="2356"/>
              <a:ext cx="5757" cy="0"/>
            </a:xfrm>
            <a:prstGeom prst="line">
              <a:avLst/>
            </a:prstGeom>
            <a:noFill/>
            <a:ln w="15840">
              <a:solidFill>
                <a:srgbClr val="0066C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46" name="Line 29"/>
            <p:cNvSpPr>
              <a:spLocks noChangeShapeType="1"/>
            </p:cNvSpPr>
            <p:nvPr/>
          </p:nvSpPr>
          <p:spPr bwMode="auto">
            <a:xfrm>
              <a:off x="1" y="3142"/>
              <a:ext cx="5757" cy="0"/>
            </a:xfrm>
            <a:prstGeom prst="line">
              <a:avLst/>
            </a:prstGeom>
            <a:noFill/>
            <a:ln w="15840">
              <a:solidFill>
                <a:srgbClr val="003B7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047" name="Group 30"/>
            <p:cNvGrpSpPr>
              <a:grpSpLocks/>
            </p:cNvGrpSpPr>
            <p:nvPr/>
          </p:nvGrpSpPr>
          <p:grpSpPr bwMode="auto">
            <a:xfrm>
              <a:off x="1" y="392"/>
              <a:ext cx="5757" cy="1571"/>
              <a:chOff x="1" y="392"/>
              <a:chExt cx="5757" cy="1571"/>
            </a:xfrm>
          </p:grpSpPr>
          <p:sp>
            <p:nvSpPr>
              <p:cNvPr id="1050" name="Line 31"/>
              <p:cNvSpPr>
                <a:spLocks noChangeShapeType="1"/>
              </p:cNvSpPr>
              <p:nvPr/>
            </p:nvSpPr>
            <p:spPr bwMode="auto">
              <a:xfrm>
                <a:off x="1" y="784"/>
                <a:ext cx="5757" cy="0"/>
              </a:xfrm>
              <a:prstGeom prst="line">
                <a:avLst/>
              </a:prstGeom>
              <a:noFill/>
              <a:ln w="15840">
                <a:solidFill>
                  <a:srgbClr val="0066CC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49263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8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1" name="Line 32"/>
              <p:cNvSpPr>
                <a:spLocks noChangeShapeType="1"/>
              </p:cNvSpPr>
              <p:nvPr/>
            </p:nvSpPr>
            <p:spPr bwMode="auto">
              <a:xfrm>
                <a:off x="1" y="1963"/>
                <a:ext cx="5757" cy="0"/>
              </a:xfrm>
              <a:prstGeom prst="line">
                <a:avLst/>
              </a:prstGeom>
              <a:noFill/>
              <a:ln w="15840">
                <a:solidFill>
                  <a:srgbClr val="0066CC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49263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8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2" name="Line 33"/>
              <p:cNvSpPr>
                <a:spLocks noChangeShapeType="1"/>
              </p:cNvSpPr>
              <p:nvPr/>
            </p:nvSpPr>
            <p:spPr bwMode="auto">
              <a:xfrm>
                <a:off x="1" y="1570"/>
                <a:ext cx="5757" cy="0"/>
              </a:xfrm>
              <a:prstGeom prst="line">
                <a:avLst/>
              </a:prstGeom>
              <a:noFill/>
              <a:ln w="15840">
                <a:solidFill>
                  <a:srgbClr val="0066CC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49263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8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3" name="Line 34"/>
              <p:cNvSpPr>
                <a:spLocks noChangeShapeType="1"/>
              </p:cNvSpPr>
              <p:nvPr/>
            </p:nvSpPr>
            <p:spPr bwMode="auto">
              <a:xfrm>
                <a:off x="1" y="1177"/>
                <a:ext cx="5757" cy="0"/>
              </a:xfrm>
              <a:prstGeom prst="line">
                <a:avLst/>
              </a:prstGeom>
              <a:noFill/>
              <a:ln w="15840">
                <a:solidFill>
                  <a:srgbClr val="0066CC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49263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8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4" name="Line 35"/>
              <p:cNvSpPr>
                <a:spLocks noChangeShapeType="1"/>
              </p:cNvSpPr>
              <p:nvPr/>
            </p:nvSpPr>
            <p:spPr bwMode="auto">
              <a:xfrm>
                <a:off x="1" y="392"/>
                <a:ext cx="5757" cy="0"/>
              </a:xfrm>
              <a:prstGeom prst="line">
                <a:avLst/>
              </a:prstGeom>
              <a:noFill/>
              <a:ln w="15840">
                <a:solidFill>
                  <a:srgbClr val="0066CC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49263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80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048" name="Line 36"/>
            <p:cNvSpPr>
              <a:spLocks noChangeShapeType="1"/>
            </p:cNvSpPr>
            <p:nvPr/>
          </p:nvSpPr>
          <p:spPr bwMode="auto">
            <a:xfrm>
              <a:off x="1" y="3928"/>
              <a:ext cx="5757" cy="0"/>
            </a:xfrm>
            <a:prstGeom prst="line">
              <a:avLst/>
            </a:prstGeom>
            <a:noFill/>
            <a:ln w="15840">
              <a:solidFill>
                <a:srgbClr val="003B7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49" name="Line 37"/>
            <p:cNvSpPr>
              <a:spLocks noChangeShapeType="1"/>
            </p:cNvSpPr>
            <p:nvPr/>
          </p:nvSpPr>
          <p:spPr bwMode="auto">
            <a:xfrm>
              <a:off x="1" y="3535"/>
              <a:ext cx="5757" cy="0"/>
            </a:xfrm>
            <a:prstGeom prst="line">
              <a:avLst/>
            </a:prstGeom>
            <a:noFill/>
            <a:ln w="15840">
              <a:solidFill>
                <a:srgbClr val="003B7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062" name="Rectangle 38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30176"/>
            <a:ext cx="10966451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1063" name="Rectangle 39"/>
          <p:cNvSpPr>
            <a:spLocks noGrp="1" noChangeArrowheads="1"/>
          </p:cNvSpPr>
          <p:nvPr>
            <p:ph type="dt"/>
          </p:nvPr>
        </p:nvSpPr>
        <p:spPr bwMode="auto">
          <a:xfrm>
            <a:off x="609600" y="6243639"/>
            <a:ext cx="2838451" cy="45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SimSun" charset="-122"/>
                <a:cs typeface="+mn-cs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/>
          </a:p>
        </p:txBody>
      </p:sp>
      <p:sp>
        <p:nvSpPr>
          <p:cNvPr id="1064" name="Rectangle 40"/>
          <p:cNvSpPr>
            <a:spLocks noGrp="1" noChangeArrowheads="1"/>
          </p:cNvSpPr>
          <p:nvPr>
            <p:ph type="ftr"/>
          </p:nvPr>
        </p:nvSpPr>
        <p:spPr bwMode="auto">
          <a:xfrm>
            <a:off x="4165600" y="6248400"/>
            <a:ext cx="3854451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SimSun" charset="-122"/>
                <a:cs typeface="+mn-cs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/>
          </a:p>
        </p:txBody>
      </p:sp>
      <p:sp>
        <p:nvSpPr>
          <p:cNvPr id="1065" name="Rectangle 41"/>
          <p:cNvSpPr>
            <a:spLocks noGrp="1" noChangeArrowheads="1"/>
          </p:cNvSpPr>
          <p:nvPr>
            <p:ph type="sldNum"/>
          </p:nvPr>
        </p:nvSpPr>
        <p:spPr bwMode="auto">
          <a:xfrm>
            <a:off x="8737600" y="6243639"/>
            <a:ext cx="2838451" cy="45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</a:pPr>
            <a:fld id="{C764BB04-EAE4-4108-8C47-27F62A265E89}" type="slidenum">
              <a:rPr lang="ru-RU" altLang="ru-RU" smtClean="0">
                <a:latin typeface="Arial" panose="020B0604020202020204" pitchFamily="34" charset="0"/>
              </a:rPr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066" name="Rectangle 4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66451" cy="460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</p:txBody>
      </p:sp>
    </p:spTree>
    <p:extLst>
      <p:ext uri="{BB962C8B-B14F-4D97-AF65-F5344CB8AC3E}">
        <p14:creationId xmlns:p14="http://schemas.microsoft.com/office/powerpoint/2010/main" val="1121073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EC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EC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SimSun" charset="-122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EC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SimSun" charset="-122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EC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SimSun" charset="-122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EC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SimSun" charset="-122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CCEC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SimSun" charset="-122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CCEC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SimSun" charset="-122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CCEC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SimSun" charset="-122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CCEC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SimSun" charset="-122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9376" y="1628800"/>
            <a:ext cx="7894612" cy="1584176"/>
          </a:xfrm>
        </p:spPr>
        <p:txBody>
          <a:bodyPr rtlCol="0">
            <a:normAutofit/>
          </a:bodyPr>
          <a:lstStyle/>
          <a:p>
            <a:pPr algn="ctr"/>
            <a:r>
              <a:rPr lang="ru-RU" sz="4400" b="1" dirty="0">
                <a:solidFill>
                  <a:schemeClr val="accent1"/>
                </a:solidFill>
              </a:rPr>
              <a:t>Аномалии рефракции</a:t>
            </a:r>
            <a:br>
              <a:rPr lang="ru-RU" sz="4400" b="1" dirty="0">
                <a:solidFill>
                  <a:schemeClr val="accent1"/>
                </a:solidFill>
              </a:rPr>
            </a:br>
            <a:r>
              <a:rPr lang="ru-RU" sz="4400" b="1" dirty="0">
                <a:solidFill>
                  <a:schemeClr val="accent1"/>
                </a:solidFill>
              </a:rPr>
              <a:t> И Болезни хрусталика</a:t>
            </a:r>
            <a:endParaRPr lang="ru" sz="4400" b="1" dirty="0">
              <a:solidFill>
                <a:schemeClr val="accent1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63352" y="4591414"/>
            <a:ext cx="7632848" cy="1009286"/>
          </a:xfrm>
        </p:spPr>
        <p:txBody>
          <a:bodyPr rtlCol="0">
            <a:normAutofit lnSpcReduction="10000"/>
          </a:bodyPr>
          <a:lstStyle/>
          <a:p>
            <a:pPr algn="ctr"/>
            <a:r>
              <a:rPr lang="ru-RU" sz="2400" b="1" dirty="0"/>
              <a:t>д.м.н., профессор </a:t>
            </a:r>
          </a:p>
          <a:p>
            <a:pPr algn="ctr"/>
            <a:r>
              <a:rPr lang="ru-RU" sz="2400" b="1" dirty="0"/>
              <a:t>БАХРИТДИНОВА Ф.А.</a:t>
            </a:r>
            <a:endParaRPr lang="ru-RU" sz="2400" b="1" dirty="0"/>
          </a:p>
          <a:p>
            <a:pPr rtl="0"/>
            <a:endParaRPr lang="ru" sz="2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233" y="2924944"/>
            <a:ext cx="3779179" cy="3237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222649" y="188640"/>
            <a:ext cx="7821254" cy="1039430"/>
          </a:xfrm>
          <a:prstGeom prst="rect">
            <a:avLst/>
          </a:prstGeom>
          <a:solidFill>
            <a:srgbClr val="01A89E"/>
          </a:solidFill>
          <a:ln w="381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uz-Latn-UZ" altLang="ru-RU" sz="4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Т</a:t>
            </a:r>
            <a:r>
              <a:rPr lang="ru-RU" altLang="ru-RU" sz="4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АШКЕНТСКАЯ МЕДИЦИНСКАЯ АКАДЕМИЯ</a:t>
            </a:r>
          </a:p>
          <a:p>
            <a:pPr>
              <a:defRPr/>
            </a:pPr>
            <a:r>
              <a:rPr lang="ru-RU" altLang="ru-RU" sz="4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КАФЕДРА ОФТАЛЬМОЛОГИИ</a:t>
            </a:r>
          </a:p>
        </p:txBody>
      </p:sp>
    </p:spTree>
    <p:extLst>
      <p:ext uri="{BB962C8B-B14F-4D97-AF65-F5344CB8AC3E}">
        <p14:creationId xmlns:p14="http://schemas.microsoft.com/office/powerpoint/2010/main" val="2863372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1992314" y="5300664"/>
            <a:ext cx="8207375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sz="2400" b="1">
                <a:solidFill>
                  <a:srgbClr val="FFFFFF"/>
                </a:solidFill>
              </a:rPr>
              <a:t>Принцип коррекции миопии.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sz="2400">
                <a:solidFill>
                  <a:srgbClr val="FFFFFF"/>
                </a:solidFill>
              </a:rPr>
              <a:t>а,б – недостаточная коррекция; в – оптимальная коррекция; г – избыточная коррекция.</a:t>
            </a:r>
          </a:p>
        </p:txBody>
      </p:sp>
      <p:pic>
        <p:nvPicPr>
          <p:cNvPr id="13317" name="Picture 5" descr="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01" y="107951"/>
            <a:ext cx="8748713" cy="512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18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100014"/>
            <a:ext cx="8424862" cy="4884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1992314" y="5445126"/>
            <a:ext cx="820737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sz="2400" b="1">
                <a:solidFill>
                  <a:srgbClr val="FFFFFF"/>
                </a:solidFill>
              </a:rPr>
              <a:t>Принцип коррекции гиперметропии.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sz="2400">
                <a:solidFill>
                  <a:srgbClr val="FFFFFF"/>
                </a:solidFill>
              </a:rPr>
              <a:t>а,б,в – четкое видение; г – ухудшение зрения.</a:t>
            </a:r>
          </a:p>
        </p:txBody>
      </p:sp>
    </p:spTree>
    <p:extLst>
      <p:ext uri="{BB962C8B-B14F-4D97-AF65-F5344CB8AC3E}">
        <p14:creationId xmlns:p14="http://schemas.microsoft.com/office/powerpoint/2010/main" val="13413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/>
              <a:t>Трехфакторная теория патогенеза миопии по Э.С. Аветисову (1975):</a:t>
            </a:r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зрительная работа на близком расстоянии – ослабленная аккомодация;</a:t>
            </a:r>
          </a:p>
          <a:p>
            <a:r>
              <a:rPr lang="ru-RU"/>
              <a:t>наследственная обусловленность;</a:t>
            </a:r>
          </a:p>
          <a:p>
            <a:r>
              <a:rPr lang="ru-RU"/>
              <a:t>ослабленная склера – внутриглазное давление.</a:t>
            </a:r>
          </a:p>
        </p:txBody>
      </p:sp>
    </p:spTree>
    <p:extLst>
      <p:ext uri="{BB962C8B-B14F-4D97-AF65-F5344CB8AC3E}">
        <p14:creationId xmlns:p14="http://schemas.microsoft.com/office/powerpoint/2010/main" val="704192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0"/>
            <a:ext cx="9144000" cy="6858000"/>
          </a:xfrm>
        </p:spPr>
        <p:txBody>
          <a:bodyPr/>
          <a:lstStyle/>
          <a:p>
            <a:r>
              <a:rPr lang="ru-RU" sz="3200" b="1">
                <a:cs typeface="Times New Roman" panose="02020603050405020304" pitchFamily="18" charset="0"/>
              </a:rPr>
              <a:t>Клиника близорукости</a:t>
            </a:r>
            <a:r>
              <a:rPr lang="ru-RU" sz="1800" b="1">
                <a:cs typeface="Times New Roman" panose="02020603050405020304" pitchFamily="18" charset="0"/>
              </a:rPr>
              <a:t> </a:t>
            </a:r>
            <a:r>
              <a:rPr lang="ru-RU" sz="1800">
                <a:cs typeface="Times New Roman" panose="02020603050405020304" pitchFamily="18" charset="0"/>
              </a:rPr>
              <a:t/>
            </a:r>
            <a:br>
              <a:rPr lang="ru-RU" sz="1800">
                <a:cs typeface="Times New Roman" panose="02020603050405020304" pitchFamily="18" charset="0"/>
              </a:rPr>
            </a:br>
            <a:r>
              <a:rPr lang="ru-RU" sz="1800"/>
              <a:t/>
            </a:r>
            <a:br>
              <a:rPr lang="ru-RU" sz="1800"/>
            </a:br>
            <a:r>
              <a:rPr lang="ru-RU" sz="2800">
                <a:cs typeface="Times New Roman" panose="02020603050405020304" pitchFamily="18" charset="0"/>
              </a:rPr>
              <a:t>Общая симптоматология близорукости	</a:t>
            </a:r>
            <a:r>
              <a:rPr lang="ru-RU" sz="2800"/>
              <a:t/>
            </a:r>
            <a:br>
              <a:rPr lang="ru-RU" sz="2800"/>
            </a:br>
            <a:r>
              <a:rPr lang="ru-RU" sz="2800"/>
              <a:t> </a:t>
            </a:r>
            <a:r>
              <a:rPr lang="ru-RU" sz="2800">
                <a:cs typeface="Times New Roman" panose="02020603050405020304" pitchFamily="18" charset="0"/>
              </a:rPr>
              <a:t>Изменения стекловидного тела</a:t>
            </a:r>
            <a:r>
              <a:rPr lang="ru-RU" sz="2800"/>
              <a:t> </a:t>
            </a:r>
            <a:br>
              <a:rPr lang="ru-RU" sz="2800"/>
            </a:br>
            <a:r>
              <a:rPr lang="ru-RU" sz="2800">
                <a:cs typeface="Times New Roman" panose="02020603050405020304" pitchFamily="18" charset="0"/>
              </a:rPr>
              <a:t>Конусы и стафиломы </a:t>
            </a:r>
            <a:r>
              <a:rPr lang="ru-RU" sz="2800"/>
              <a:t/>
            </a:r>
            <a:br>
              <a:rPr lang="ru-RU" sz="2800"/>
            </a:br>
            <a:r>
              <a:rPr lang="ru-RU" sz="2800">
                <a:cs typeface="Times New Roman" panose="02020603050405020304" pitchFamily="18" charset="0"/>
              </a:rPr>
              <a:t>Хориоретинальные изменения</a:t>
            </a:r>
            <a:r>
              <a:rPr lang="ru-RU" sz="2800"/>
              <a:t/>
            </a:r>
            <a:br>
              <a:rPr lang="ru-RU" sz="2800"/>
            </a:br>
            <a:r>
              <a:rPr lang="ru-RU" sz="2800">
                <a:cs typeface="Times New Roman" panose="02020603050405020304" pitchFamily="18" charset="0"/>
              </a:rPr>
              <a:t>Миопия и отслойка сетчатки</a:t>
            </a:r>
            <a:r>
              <a:rPr lang="ru-RU" sz="2800"/>
              <a:t/>
            </a:r>
            <a:br>
              <a:rPr lang="ru-RU" sz="2800"/>
            </a:br>
            <a:r>
              <a:rPr lang="ru-RU" sz="2800">
                <a:cs typeface="Times New Roman" panose="02020603050405020304" pitchFamily="18" charset="0"/>
              </a:rPr>
              <a:t>Беременность и миопия </a:t>
            </a:r>
            <a:r>
              <a:rPr lang="ru-RU" sz="2800"/>
              <a:t/>
            </a:r>
            <a:br>
              <a:rPr lang="ru-RU" sz="2800"/>
            </a:br>
            <a:r>
              <a:rPr lang="ru-RU" sz="2800">
                <a:cs typeface="Times New Roman" panose="02020603050405020304" pitchFamily="18" charset="0"/>
              </a:rPr>
              <a:t>Прогнозирование течения миопии</a:t>
            </a:r>
          </a:p>
        </p:txBody>
      </p:sp>
    </p:spTree>
    <p:extLst>
      <p:ext uri="{BB962C8B-B14F-4D97-AF65-F5344CB8AC3E}">
        <p14:creationId xmlns:p14="http://schemas.microsoft.com/office/powerpoint/2010/main" val="388992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451" y="287339"/>
            <a:ext cx="5464175" cy="541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5" name="Picture 5" descr="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689" y="260351"/>
            <a:ext cx="3608387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2208214" y="5995988"/>
            <a:ext cx="7775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sz="2400" b="1">
                <a:solidFill>
                  <a:srgbClr val="FFFFFF"/>
                </a:solidFill>
              </a:rPr>
              <a:t>Изменение дна глаза при осложненной миопии</a:t>
            </a:r>
          </a:p>
        </p:txBody>
      </p:sp>
    </p:spTree>
    <p:extLst>
      <p:ext uri="{BB962C8B-B14F-4D97-AF65-F5344CB8AC3E}">
        <p14:creationId xmlns:p14="http://schemas.microsoft.com/office/powerpoint/2010/main" val="212909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333376"/>
            <a:ext cx="8986838" cy="611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398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4" y="1268414"/>
            <a:ext cx="3862387" cy="388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9" name="Picture 5" descr="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115889"/>
            <a:ext cx="4176712" cy="357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0" name="Picture 6" descr="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9" y="3789363"/>
            <a:ext cx="3578225" cy="298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842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0"/>
            <a:ext cx="9144000" cy="7086600"/>
          </a:xfrm>
        </p:spPr>
        <p:txBody>
          <a:bodyPr/>
          <a:lstStyle/>
          <a:p>
            <a:r>
              <a:rPr lang="ru-RU" sz="2800" b="1" u="sng">
                <a:cs typeface="Times New Roman" panose="02020603050405020304" pitchFamily="18" charset="0"/>
              </a:rPr>
              <a:t>Лечение близорукости</a:t>
            </a:r>
            <a:r>
              <a:rPr lang="ru-RU" sz="2800" b="1"/>
              <a:t/>
            </a:r>
            <a:br>
              <a:rPr lang="ru-RU" sz="2800" b="1"/>
            </a:br>
            <a:r>
              <a:rPr lang="ru-RU" sz="2600" b="1"/>
              <a:t>1. </a:t>
            </a:r>
            <a:r>
              <a:rPr lang="ru-RU" sz="2600" b="1">
                <a:cs typeface="Times New Roman" panose="02020603050405020304" pitchFamily="18" charset="0"/>
              </a:rPr>
              <a:t>Оптическая коррекция</a:t>
            </a:r>
            <a:r>
              <a:rPr lang="ru-RU" sz="2600"/>
              <a:t> (Очки - БСПО, конт.линзы)</a:t>
            </a:r>
            <a:r>
              <a:rPr lang="ru-RU" sz="2600">
                <a:cs typeface="Times New Roman" panose="02020603050405020304" pitchFamily="18" charset="0"/>
              </a:rPr>
              <a:t> </a:t>
            </a:r>
            <a:r>
              <a:rPr lang="ru-RU" sz="2600" b="1"/>
              <a:t/>
            </a:r>
            <a:br>
              <a:rPr lang="ru-RU" sz="2600" b="1"/>
            </a:br>
            <a:r>
              <a:rPr lang="ru-RU" sz="2600" b="1"/>
              <a:t> 2.</a:t>
            </a:r>
            <a:r>
              <a:rPr lang="ru-RU" sz="2600"/>
              <a:t> </a:t>
            </a:r>
            <a:r>
              <a:rPr lang="ru-RU" sz="2600" b="1"/>
              <a:t>В</a:t>
            </a:r>
            <a:r>
              <a:rPr lang="ru-RU" sz="2600" b="1">
                <a:cs typeface="Times New Roman" panose="02020603050405020304" pitchFamily="18" charset="0"/>
              </a:rPr>
              <a:t>оздействи</a:t>
            </a:r>
            <a:r>
              <a:rPr lang="ru-RU" sz="2600" b="1"/>
              <a:t>е</a:t>
            </a:r>
            <a:r>
              <a:rPr lang="ru-RU" sz="2600" b="1">
                <a:cs typeface="Times New Roman" panose="02020603050405020304" pitchFamily="18" charset="0"/>
              </a:rPr>
              <a:t> на аккомодаци</a:t>
            </a:r>
            <a:r>
              <a:rPr lang="ru-RU" sz="2600" b="1"/>
              <a:t>ю</a:t>
            </a:r>
            <a:r>
              <a:rPr lang="ru-RU" sz="2600"/>
              <a:t> (Зрит.гимнастика, ФТЛ</a:t>
            </a:r>
            <a:r>
              <a:rPr lang="ru-RU" sz="2600">
                <a:cs typeface="Times New Roman" panose="02020603050405020304" pitchFamily="18" charset="0"/>
              </a:rPr>
              <a:t> и </a:t>
            </a:r>
            <a:r>
              <a:rPr lang="ru-RU" sz="2600"/>
              <a:t>инстилляции циклоплегиков) </a:t>
            </a:r>
            <a:br>
              <a:rPr lang="ru-RU" sz="2600"/>
            </a:br>
            <a:r>
              <a:rPr lang="ru-RU" sz="2600" b="1"/>
              <a:t>3.</a:t>
            </a:r>
            <a:r>
              <a:rPr lang="ru-RU" sz="2600"/>
              <a:t> </a:t>
            </a:r>
            <a:r>
              <a:rPr lang="ru-RU" sz="2600" b="1"/>
              <a:t>Общее м</a:t>
            </a:r>
            <a:r>
              <a:rPr lang="ru-RU" sz="2600" b="1">
                <a:cs typeface="Times New Roman" panose="02020603050405020304" pitchFamily="18" charset="0"/>
              </a:rPr>
              <a:t>едикаментозн</a:t>
            </a:r>
            <a:r>
              <a:rPr lang="ru-RU" sz="2600" b="1"/>
              <a:t>о</a:t>
            </a:r>
            <a:r>
              <a:rPr lang="ru-RU" sz="2600" b="1">
                <a:cs typeface="Times New Roman" panose="02020603050405020304" pitchFamily="18" charset="0"/>
              </a:rPr>
              <a:t>е лечени</a:t>
            </a:r>
            <a:r>
              <a:rPr lang="ru-RU" sz="2600" b="1"/>
              <a:t>е</a:t>
            </a:r>
            <a:r>
              <a:rPr lang="ru-RU" sz="2600"/>
              <a:t> </a:t>
            </a:r>
            <a:r>
              <a:rPr lang="ru-RU" sz="2600">
                <a:cs typeface="Times New Roman" panose="02020603050405020304" pitchFamily="18" charset="0"/>
              </a:rPr>
              <a:t>миопии и ее осложнений </a:t>
            </a:r>
            <a:r>
              <a:rPr lang="ru-RU" sz="2600"/>
              <a:t/>
            </a:r>
            <a:br>
              <a:rPr lang="ru-RU" sz="2600"/>
            </a:br>
            <a:r>
              <a:rPr lang="ru-RU" sz="2600" b="1"/>
              <a:t>4.</a:t>
            </a:r>
            <a:r>
              <a:rPr lang="ru-RU" sz="2600"/>
              <a:t> </a:t>
            </a:r>
            <a:r>
              <a:rPr lang="ru-RU" sz="2600" b="1">
                <a:cs typeface="Times New Roman" panose="02020603050405020304" pitchFamily="18" charset="0"/>
              </a:rPr>
              <a:t>Хирургические вмешательства</a:t>
            </a:r>
            <a:r>
              <a:rPr lang="ru-RU" sz="2600" b="1"/>
              <a:t/>
            </a:r>
            <a:br>
              <a:rPr lang="ru-RU" sz="2600" b="1"/>
            </a:br>
            <a:r>
              <a:rPr lang="ru-RU" sz="2600">
                <a:cs typeface="Times New Roman" panose="02020603050405020304" pitchFamily="18" charset="0"/>
              </a:rPr>
              <a:t> Укреплени</a:t>
            </a:r>
            <a:r>
              <a:rPr lang="ru-RU" sz="2600"/>
              <a:t>е</a:t>
            </a:r>
            <a:r>
              <a:rPr lang="ru-RU" sz="2600">
                <a:cs typeface="Times New Roman" panose="02020603050405020304" pitchFamily="18" charset="0"/>
              </a:rPr>
              <a:t> склеры</a:t>
            </a:r>
            <a:r>
              <a:rPr lang="ru-RU" sz="2600"/>
              <a:t> – с</a:t>
            </a:r>
            <a:r>
              <a:rPr lang="ru-RU" sz="2600">
                <a:cs typeface="Times New Roman" panose="02020603050405020304" pitchFamily="18" charset="0"/>
              </a:rPr>
              <a:t>клеропластик</a:t>
            </a:r>
            <a:r>
              <a:rPr lang="ru-RU" sz="2600"/>
              <a:t>а, реваскуляризирующие </a:t>
            </a:r>
            <a:r>
              <a:rPr lang="ru-RU" sz="2600">
                <a:cs typeface="Times New Roman" panose="02020603050405020304" pitchFamily="18" charset="0"/>
              </a:rPr>
              <a:t>операции</a:t>
            </a:r>
            <a:r>
              <a:rPr lang="ru-RU" sz="2600"/>
              <a:t>, ППЛК</a:t>
            </a:r>
            <a:r>
              <a:rPr lang="ru-RU" sz="2600">
                <a:cs typeface="Times New Roman" panose="02020603050405020304" pitchFamily="18" charset="0"/>
              </a:rPr>
              <a:t> </a:t>
            </a:r>
            <a:r>
              <a:rPr lang="ru-RU" sz="2600"/>
              <a:t/>
            </a:r>
            <a:br>
              <a:rPr lang="ru-RU" sz="2600"/>
            </a:br>
            <a:r>
              <a:rPr lang="ru-RU" sz="2600"/>
              <a:t/>
            </a:r>
            <a:br>
              <a:rPr lang="ru-RU" sz="2600"/>
            </a:br>
            <a:r>
              <a:rPr lang="ru-RU" sz="2800">
                <a:cs typeface="Times New Roman" panose="02020603050405020304" pitchFamily="18" charset="0"/>
              </a:rPr>
              <a:t> </a:t>
            </a:r>
            <a:r>
              <a:rPr lang="ru-RU" sz="2800" b="1" u="sng">
                <a:cs typeface="Times New Roman" panose="02020603050405020304" pitchFamily="18" charset="0"/>
              </a:rPr>
              <a:t>Профилактика близорукости</a:t>
            </a:r>
            <a:r>
              <a:rPr lang="ru-RU" sz="2800" b="1" u="sng"/>
              <a:t/>
            </a:r>
            <a:br>
              <a:rPr lang="ru-RU" sz="2800" b="1" u="sng"/>
            </a:br>
            <a:r>
              <a:rPr lang="ru-RU" sz="2600"/>
              <a:t>Г</a:t>
            </a:r>
            <a:r>
              <a:rPr lang="ru-RU" sz="2600">
                <a:cs typeface="Times New Roman" panose="02020603050405020304" pitchFamily="18" charset="0"/>
              </a:rPr>
              <a:t>игиеническ</a:t>
            </a:r>
            <a:r>
              <a:rPr lang="ru-RU" sz="2600"/>
              <a:t>ие и </a:t>
            </a:r>
            <a:r>
              <a:rPr lang="ru-RU" sz="2600">
                <a:cs typeface="Times New Roman" panose="02020603050405020304" pitchFamily="18" charset="0"/>
              </a:rPr>
              <a:t>общемедицинск</a:t>
            </a:r>
            <a:r>
              <a:rPr lang="ru-RU" sz="2600"/>
              <a:t>ие</a:t>
            </a:r>
            <a:r>
              <a:rPr lang="ru-RU" sz="2600">
                <a:cs typeface="Times New Roman" panose="02020603050405020304" pitchFamily="18" charset="0"/>
              </a:rPr>
              <a:t> меры </a:t>
            </a:r>
            <a:r>
              <a:rPr lang="ru-RU" sz="2600"/>
              <a:t/>
            </a:r>
            <a:br>
              <a:rPr lang="ru-RU" sz="2600"/>
            </a:br>
            <a:r>
              <a:rPr lang="ru-RU" sz="2600">
                <a:cs typeface="Times New Roman" panose="02020603050405020304" pitchFamily="18" charset="0"/>
              </a:rPr>
              <a:t>Упражнения, выполняемые на уроках в школе </a:t>
            </a:r>
            <a:r>
              <a:rPr lang="ru-RU" sz="2600"/>
              <a:t/>
            </a:r>
            <a:br>
              <a:rPr lang="ru-RU" sz="2600"/>
            </a:br>
            <a:r>
              <a:rPr lang="ru-RU" sz="2600">
                <a:cs typeface="Times New Roman" panose="02020603050405020304" pitchFamily="18" charset="0"/>
              </a:rPr>
              <a:t>Тренировочные упражнения для цилиарной мышцы, </a:t>
            </a:r>
            <a:r>
              <a:rPr lang="ru-RU" sz="2600"/>
              <a:t/>
            </a:r>
            <a:br>
              <a:rPr lang="ru-RU" sz="2600"/>
            </a:br>
            <a:r>
              <a:rPr lang="ru-RU" sz="2600">
                <a:cs typeface="Times New Roman" panose="02020603050405020304" pitchFamily="18" charset="0"/>
              </a:rPr>
              <a:t>Офтальмоэргономические мероприятия </a:t>
            </a:r>
            <a:r>
              <a:rPr lang="ru-RU" sz="2600"/>
              <a:t/>
            </a:r>
            <a:br>
              <a:rPr lang="ru-RU" sz="2600"/>
            </a:br>
            <a:r>
              <a:rPr lang="ru-RU" sz="2600">
                <a:cs typeface="Times New Roman" panose="02020603050405020304" pitchFamily="18" charset="0"/>
              </a:rPr>
              <a:t>Занятия физической культурой и спортом при близорукости </a:t>
            </a:r>
            <a:r>
              <a:rPr lang="ru-RU" sz="2600"/>
              <a:t/>
            </a:r>
            <a:br>
              <a:rPr lang="ru-RU" sz="2600"/>
            </a:br>
            <a:endParaRPr lang="ru-RU" sz="2600"/>
          </a:p>
        </p:txBody>
      </p:sp>
    </p:spTree>
    <p:extLst>
      <p:ext uri="{BB962C8B-B14F-4D97-AF65-F5344CB8AC3E}">
        <p14:creationId xmlns:p14="http://schemas.microsoft.com/office/powerpoint/2010/main" val="202455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-92075"/>
            <a:ext cx="8991600" cy="1073150"/>
          </a:xfrm>
        </p:spPr>
        <p:txBody>
          <a:bodyPr/>
          <a:lstStyle/>
          <a:p>
            <a:r>
              <a:rPr lang="ru-RU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Варианты операций</a:t>
            </a:r>
            <a:r>
              <a:rPr lang="ru-RU" sz="3200" b="1">
                <a:cs typeface="Times New Roman" panose="02020603050405020304" pitchFamily="18" charset="0"/>
              </a:rPr>
              <a:t> укрепления склеры</a:t>
            </a:r>
            <a:endParaRPr lang="ru-RU" sz="1200">
              <a:cs typeface="Times New Roman" panose="02020603050405020304" pitchFamily="18" charset="0"/>
            </a:endParaRPr>
          </a:p>
        </p:txBody>
      </p:sp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5205413" y="2619375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2">
            <a:lum bright="-18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4" y="692151"/>
            <a:ext cx="3475037" cy="296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5229225" y="2757488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39942" name="Picture 6"/>
          <p:cNvPicPr>
            <a:picLocks noChangeAspect="1" noChangeArrowheads="1"/>
          </p:cNvPicPr>
          <p:nvPr/>
        </p:nvPicPr>
        <p:blipFill>
          <a:blip r:embed="rId3">
            <a:lum bright="-12000"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1076326"/>
            <a:ext cx="3033712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3" name="Picture 7" descr="2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9" y="3860801"/>
            <a:ext cx="2459037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4" name="Picture 8" descr="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888" y="3789363"/>
            <a:ext cx="2290762" cy="273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295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341439"/>
            <a:ext cx="8229600" cy="4535487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ru-RU" b="1"/>
              <a:t>	</a:t>
            </a:r>
            <a:r>
              <a:rPr lang="ru-RU" b="1" u="sng"/>
              <a:t>Рефракционная хирургия</a:t>
            </a:r>
            <a:r>
              <a:rPr lang="ru-RU" b="1"/>
              <a:t> – раздел офтальмохирургии, занимающийся хирургической коррекцией аномалий рефракции. </a:t>
            </a:r>
          </a:p>
          <a:p>
            <a:pPr>
              <a:buFont typeface="Wingdings" panose="05000000000000000000" pitchFamily="2" charset="2"/>
              <a:buNone/>
            </a:pPr>
            <a:endParaRPr lang="ru-RU" b="1"/>
          </a:p>
          <a:p>
            <a:pPr>
              <a:buFont typeface="Wingdings" panose="05000000000000000000" pitchFamily="2" charset="2"/>
              <a:buNone/>
            </a:pPr>
            <a:r>
              <a:rPr lang="ru-RU" b="1"/>
              <a:t>	Различают роговичные (корнеальные) и хрусталиковые вмешательства.</a:t>
            </a:r>
          </a:p>
        </p:txBody>
      </p:sp>
    </p:spTree>
    <p:extLst>
      <p:ext uri="{BB962C8B-B14F-4D97-AF65-F5344CB8AC3E}">
        <p14:creationId xmlns:p14="http://schemas.microsoft.com/office/powerpoint/2010/main" val="410916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5" y="188914"/>
            <a:ext cx="4679950" cy="357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0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981200" y="4005263"/>
            <a:ext cx="8229600" cy="2519362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buNone/>
            </a:pPr>
            <a:r>
              <a:rPr lang="ru-RU" sz="2800"/>
              <a:t>	В понятие «рефракция глаза*» входят: </a:t>
            </a:r>
          </a:p>
          <a:p>
            <a:pPr marL="609600" indent="-609600">
              <a:lnSpc>
                <a:spcPct val="90000"/>
              </a:lnSpc>
              <a:buFont typeface="Wingdings" panose="05000000000000000000" pitchFamily="2" charset="2"/>
              <a:buAutoNum type="arabicPeriod"/>
            </a:pPr>
            <a:r>
              <a:rPr lang="ru-RU" sz="2800"/>
              <a:t>физическая рефракция;</a:t>
            </a:r>
          </a:p>
          <a:p>
            <a:pPr marL="609600" indent="-609600">
              <a:lnSpc>
                <a:spcPct val="90000"/>
              </a:lnSpc>
              <a:buFont typeface="Wingdings" panose="05000000000000000000" pitchFamily="2" charset="2"/>
              <a:buAutoNum type="arabicPeriod"/>
            </a:pPr>
            <a:r>
              <a:rPr lang="ru-RU" sz="2800"/>
              <a:t>клиническая рефракция.</a:t>
            </a:r>
          </a:p>
          <a:p>
            <a:pPr marL="609600" indent="-609600" algn="r">
              <a:lnSpc>
                <a:spcPct val="90000"/>
              </a:lnSpc>
              <a:buNone/>
            </a:pPr>
            <a:r>
              <a:rPr lang="ru-RU" sz="2800"/>
              <a:t>	</a:t>
            </a:r>
          </a:p>
          <a:p>
            <a:pPr marL="609600" indent="-609600" algn="r">
              <a:lnSpc>
                <a:spcPct val="90000"/>
              </a:lnSpc>
              <a:buNone/>
            </a:pPr>
            <a:r>
              <a:rPr lang="ru-RU" sz="2800"/>
              <a:t>* лат. </a:t>
            </a:r>
            <a:r>
              <a:rPr lang="en-GB" sz="2800"/>
              <a:t>refractus – </a:t>
            </a:r>
            <a:r>
              <a:rPr lang="ru-RU" sz="2800"/>
              <a:t>«преломленный»</a:t>
            </a:r>
          </a:p>
        </p:txBody>
      </p:sp>
    </p:spTree>
    <p:extLst>
      <p:ext uri="{BB962C8B-B14F-4D97-AF65-F5344CB8AC3E}">
        <p14:creationId xmlns:p14="http://schemas.microsoft.com/office/powerpoint/2010/main" val="121659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908050"/>
            <a:ext cx="8229600" cy="1143000"/>
          </a:xfrm>
        </p:spPr>
        <p:txBody>
          <a:bodyPr/>
          <a:lstStyle/>
          <a:p>
            <a:r>
              <a:rPr lang="ru-RU" sz="3200" b="1"/>
              <a:t>Роговичные вмешательства при миопии и миопическом астигматизме.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2276476"/>
            <a:ext cx="8229600" cy="3954463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ru-RU"/>
              <a:t>		Цель – «ослабить» слишком сильную преломляющую силу глаза.</a:t>
            </a:r>
          </a:p>
          <a:p>
            <a:r>
              <a:rPr lang="ru-RU"/>
              <a:t>передняя радиальная кератотомия (при миопическом астигматизме – тангенциальная или продольная кератотомия)</a:t>
            </a:r>
          </a:p>
          <a:p>
            <a:r>
              <a:rPr lang="ru-RU"/>
              <a:t>миопический кератомилез</a:t>
            </a:r>
          </a:p>
        </p:txBody>
      </p:sp>
    </p:spTree>
    <p:extLst>
      <p:ext uri="{BB962C8B-B14F-4D97-AF65-F5344CB8AC3E}">
        <p14:creationId xmlns:p14="http://schemas.microsoft.com/office/powerpoint/2010/main" val="39933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939" y="260350"/>
            <a:ext cx="4257675" cy="287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0" y="260351"/>
            <a:ext cx="3513138" cy="288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975" y="3284539"/>
            <a:ext cx="4140200" cy="136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5" name="Picture 7" descr="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3284538"/>
            <a:ext cx="4308475" cy="288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3648075" y="6284913"/>
            <a:ext cx="57610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sz="2400" b="1">
                <a:solidFill>
                  <a:srgbClr val="FFFFFF"/>
                </a:solidFill>
              </a:rPr>
              <a:t>Передняя радиальная кератотомия </a:t>
            </a:r>
          </a:p>
        </p:txBody>
      </p:sp>
    </p:spTree>
    <p:extLst>
      <p:ext uri="{BB962C8B-B14F-4D97-AF65-F5344CB8AC3E}">
        <p14:creationId xmlns:p14="http://schemas.microsoft.com/office/powerpoint/2010/main" val="63013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476251"/>
            <a:ext cx="8229600" cy="1439863"/>
          </a:xfrm>
        </p:spPr>
        <p:txBody>
          <a:bodyPr/>
          <a:lstStyle/>
          <a:p>
            <a:r>
              <a:rPr lang="ru-RU" sz="2800" b="1"/>
              <a:t>Роговичные вмешательства при гиперметропии и гиперметропическом астигматизме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2276476"/>
            <a:ext cx="8229600" cy="4530725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ru-RU"/>
              <a:t>		Цель – «усилить» слабый оптический аппарат глаза.</a:t>
            </a:r>
          </a:p>
          <a:p>
            <a:r>
              <a:rPr lang="ru-RU"/>
              <a:t>термокератокоагуляция роговицы (разработана С.Н. Федоровым в 1981 г.). В настоящее время тепловая энергия замещена на лазерную. В результате снизилась травматичность операции.</a:t>
            </a:r>
          </a:p>
        </p:txBody>
      </p:sp>
    </p:spTree>
    <p:extLst>
      <p:ext uri="{BB962C8B-B14F-4D97-AF65-F5344CB8AC3E}">
        <p14:creationId xmlns:p14="http://schemas.microsoft.com/office/powerpoint/2010/main" val="364455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175" y="3213100"/>
            <a:ext cx="4243388" cy="287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 descr="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75" y="190500"/>
            <a:ext cx="3530600" cy="287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9" y="333376"/>
            <a:ext cx="5214937" cy="251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2640014" y="6211888"/>
            <a:ext cx="7343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sz="2400" b="1">
                <a:solidFill>
                  <a:srgbClr val="FFFFFF"/>
                </a:solidFill>
              </a:rPr>
              <a:t>Термокератокоагуляция при гиперметропии</a:t>
            </a:r>
          </a:p>
        </p:txBody>
      </p:sp>
    </p:spTree>
    <p:extLst>
      <p:ext uri="{BB962C8B-B14F-4D97-AF65-F5344CB8AC3E}">
        <p14:creationId xmlns:p14="http://schemas.microsoft.com/office/powerpoint/2010/main" val="161562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836613"/>
            <a:ext cx="8229600" cy="1143000"/>
          </a:xfrm>
        </p:spPr>
        <p:txBody>
          <a:bodyPr/>
          <a:lstStyle/>
          <a:p>
            <a:r>
              <a:rPr lang="ru-RU" sz="3200" b="1"/>
              <a:t>Хрусталиковая рефракционная хирургия: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2498726"/>
            <a:ext cx="8229600" cy="3738563"/>
          </a:xfrm>
        </p:spPr>
        <p:txBody>
          <a:bodyPr/>
          <a:lstStyle/>
          <a:p>
            <a:r>
              <a:rPr lang="ru-RU"/>
              <a:t>удаление прозрачного хрусталика с введением искусственного хрусталика или без него;</a:t>
            </a:r>
          </a:p>
          <a:p>
            <a:pPr>
              <a:buFont typeface="Wingdings" panose="05000000000000000000" pitchFamily="2" charset="2"/>
              <a:buNone/>
            </a:pPr>
            <a:endParaRPr lang="ru-RU"/>
          </a:p>
          <a:p>
            <a:r>
              <a:rPr lang="ru-RU"/>
              <a:t>введение в глаз дополнительной отрицательной или положительной интраокулярной линзы.</a:t>
            </a:r>
          </a:p>
        </p:txBody>
      </p:sp>
    </p:spTree>
    <p:extLst>
      <p:ext uri="{BB962C8B-B14F-4D97-AF65-F5344CB8AC3E}">
        <p14:creationId xmlns:p14="http://schemas.microsoft.com/office/powerpoint/2010/main" val="3553165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908050"/>
            <a:ext cx="8229600" cy="1143000"/>
          </a:xfrm>
        </p:spPr>
        <p:txBody>
          <a:bodyPr/>
          <a:lstStyle/>
          <a:p>
            <a:r>
              <a:rPr lang="ru-RU" sz="3200" b="1"/>
              <a:t>Эксимерлазерная коррекция аномалий рефракции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2681288"/>
            <a:ext cx="8229600" cy="3916362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ru-RU"/>
              <a:t>		В основе этих вмешательств лежит феномен послойного испарения роговицы – фотоабляция. Для этого используется лазерное излучение с длиной волны 193 нм, разрывающее межатомные и межмолекулярные связи в поверхностных слоях роговицы.</a:t>
            </a:r>
          </a:p>
        </p:txBody>
      </p:sp>
    </p:spTree>
    <p:extLst>
      <p:ext uri="{BB962C8B-B14F-4D97-AF65-F5344CB8AC3E}">
        <p14:creationId xmlns:p14="http://schemas.microsoft.com/office/powerpoint/2010/main" val="424179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3" y="260350"/>
            <a:ext cx="4627562" cy="395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5" descr="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260351"/>
            <a:ext cx="3746500" cy="395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1774826" y="4508500"/>
            <a:ext cx="3744913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sz="2400" b="1">
                <a:solidFill>
                  <a:srgbClr val="FFFFFF"/>
                </a:solidFill>
              </a:rPr>
              <a:t>Высокоскоростная фотография фотоабляции роговицы</a:t>
            </a:r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5880101" y="4508501"/>
            <a:ext cx="453707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sz="2400" b="1">
                <a:solidFill>
                  <a:srgbClr val="FFFFFF"/>
                </a:solidFill>
              </a:rPr>
              <a:t>Эксимерлазерная установка «Профиль-500»</a:t>
            </a:r>
          </a:p>
        </p:txBody>
      </p:sp>
    </p:spTree>
    <p:extLst>
      <p:ext uri="{BB962C8B-B14F-4D97-AF65-F5344CB8AC3E}">
        <p14:creationId xmlns:p14="http://schemas.microsoft.com/office/powerpoint/2010/main" val="25911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206500"/>
            <a:ext cx="8229600" cy="1143000"/>
          </a:xfrm>
        </p:spPr>
        <p:txBody>
          <a:bodyPr/>
          <a:lstStyle/>
          <a:p>
            <a:r>
              <a:rPr lang="ru-RU" sz="4000"/>
              <a:t>Основные рефракционные эксимерлазерные операции: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3141664"/>
            <a:ext cx="8229600" cy="2586037"/>
          </a:xfrm>
        </p:spPr>
        <p:txBody>
          <a:bodyPr/>
          <a:lstStyle/>
          <a:p>
            <a:r>
              <a:rPr lang="ru-RU"/>
              <a:t>фоторефрактивная кератэктомия (ФРК);</a:t>
            </a:r>
          </a:p>
          <a:p>
            <a:pPr>
              <a:buFont typeface="Wingdings" panose="05000000000000000000" pitchFamily="2" charset="2"/>
              <a:buNone/>
            </a:pPr>
            <a:endParaRPr lang="ru-RU"/>
          </a:p>
          <a:p>
            <a:r>
              <a:rPr lang="ru-RU"/>
              <a:t>лазерный интрастромальный кератомилез («Лазик»).</a:t>
            </a:r>
          </a:p>
        </p:txBody>
      </p:sp>
    </p:spTree>
    <p:extLst>
      <p:ext uri="{BB962C8B-B14F-4D97-AF65-F5344CB8AC3E}">
        <p14:creationId xmlns:p14="http://schemas.microsoft.com/office/powerpoint/2010/main" val="212497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260351"/>
            <a:ext cx="7632700" cy="477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2208213" y="5589589"/>
            <a:ext cx="7848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sz="2400" b="1">
                <a:solidFill>
                  <a:srgbClr val="FFFFFF"/>
                </a:solidFill>
              </a:rPr>
              <a:t>Глаз пациента сразу после проведения операции «Лазик»</a:t>
            </a:r>
          </a:p>
        </p:txBody>
      </p:sp>
    </p:spTree>
    <p:extLst>
      <p:ext uri="{BB962C8B-B14F-4D97-AF65-F5344CB8AC3E}">
        <p14:creationId xmlns:p14="http://schemas.microsoft.com/office/powerpoint/2010/main" val="330039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/>
              <a:t>Критерии отбора пациентов для эксимерлазерных операций: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743075"/>
            <a:ext cx="8229600" cy="47815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/>
              <a:t>возраст пациента старше 18 лет;</a:t>
            </a:r>
          </a:p>
          <a:p>
            <a:pPr>
              <a:lnSpc>
                <a:spcPct val="90000"/>
              </a:lnSpc>
            </a:pPr>
            <a:r>
              <a:rPr lang="ru-RU"/>
              <a:t>стабильная рефракция в течение 1,5-2 лет;</a:t>
            </a:r>
          </a:p>
          <a:p>
            <a:pPr>
              <a:lnSpc>
                <a:spcPct val="90000"/>
              </a:lnSpc>
            </a:pPr>
            <a:r>
              <a:rPr lang="ru-RU"/>
              <a:t>близорукость до 8,0 </a:t>
            </a:r>
            <a:r>
              <a:rPr lang="en-US"/>
              <a:t>D</a:t>
            </a:r>
            <a:r>
              <a:rPr lang="ru-RU"/>
              <a:t> – возможно как ФРК, так и Лазик; </a:t>
            </a:r>
          </a:p>
          <a:p>
            <a:pPr>
              <a:lnSpc>
                <a:spcPct val="90000"/>
              </a:lnSpc>
            </a:pPr>
            <a:r>
              <a:rPr lang="ru-RU"/>
              <a:t>близорукость от 8,0 </a:t>
            </a:r>
            <a:r>
              <a:rPr lang="en-US"/>
              <a:t>D</a:t>
            </a:r>
            <a:r>
              <a:rPr lang="ru-RU"/>
              <a:t> до 15,0 </a:t>
            </a:r>
            <a:r>
              <a:rPr lang="en-US"/>
              <a:t>D – </a:t>
            </a:r>
            <a:r>
              <a:rPr lang="ru-RU"/>
              <a:t>предпочтительнее Лазик;</a:t>
            </a:r>
          </a:p>
          <a:p>
            <a:pPr>
              <a:lnSpc>
                <a:spcPct val="90000"/>
              </a:lnSpc>
            </a:pPr>
            <a:r>
              <a:rPr lang="ru-RU"/>
              <a:t>дальнозоркость больше 4,0 </a:t>
            </a:r>
            <a:r>
              <a:rPr lang="en-US"/>
              <a:t>D</a:t>
            </a:r>
            <a:r>
              <a:rPr lang="ru-RU"/>
              <a:t> – предпочтительнее Лазик.</a:t>
            </a:r>
          </a:p>
        </p:txBody>
      </p:sp>
    </p:spTree>
    <p:extLst>
      <p:ext uri="{BB962C8B-B14F-4D97-AF65-F5344CB8AC3E}">
        <p14:creationId xmlns:p14="http://schemas.microsoft.com/office/powerpoint/2010/main" val="23953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549275"/>
            <a:ext cx="8229600" cy="5581650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ru-RU"/>
              <a:t>		</a:t>
            </a:r>
            <a:r>
              <a:rPr lang="ru-RU" b="1"/>
              <a:t>Рефракция глаза физическая</a:t>
            </a:r>
            <a:r>
              <a:rPr lang="ru-RU"/>
              <a:t> – преломляющая сила оптической системы глаза, выраженная в диоптриях.</a:t>
            </a:r>
          </a:p>
          <a:p>
            <a:pPr>
              <a:buFont typeface="Wingdings" panose="05000000000000000000" pitchFamily="2" charset="2"/>
              <a:buNone/>
            </a:pPr>
            <a:endParaRPr lang="ru-RU"/>
          </a:p>
          <a:p>
            <a:pPr>
              <a:buFont typeface="Wingdings" panose="05000000000000000000" pitchFamily="2" charset="2"/>
              <a:buNone/>
            </a:pPr>
            <a:r>
              <a:rPr lang="ru-RU"/>
              <a:t>		</a:t>
            </a:r>
            <a:r>
              <a:rPr lang="ru-RU" b="1"/>
              <a:t>Рефракция глаза клиническая –</a:t>
            </a:r>
            <a:r>
              <a:rPr lang="ru-RU"/>
              <a:t> характеристика преломляющей системы глаза, определяемая по положению заднего главного фокуса относительно сетчатки.</a:t>
            </a:r>
          </a:p>
        </p:txBody>
      </p:sp>
    </p:spTree>
    <p:extLst>
      <p:ext uri="{BB962C8B-B14F-4D97-AF65-F5344CB8AC3E}">
        <p14:creationId xmlns:p14="http://schemas.microsoft.com/office/powerpoint/2010/main" val="364252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566876" y="1526762"/>
            <a:ext cx="8229600" cy="458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defTabSz="449263" fontAlgn="base">
              <a:spcBef>
                <a:spcPts val="638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ru-RU" sz="3200" dirty="0">
              <a:solidFill>
                <a:srgbClr val="064114"/>
              </a:solidFill>
              <a:latin typeface="Calibri" panose="020F0502020204030204" pitchFamily="34" charset="0"/>
            </a:endParaRPr>
          </a:p>
          <a:p>
            <a:pPr algn="ctr" defTabSz="449263" fontAlgn="base">
              <a:spcBef>
                <a:spcPts val="638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ru-RU" sz="4800" dirty="0">
              <a:solidFill>
                <a:srgbClr val="064114"/>
              </a:solidFill>
              <a:latin typeface="Calibri" panose="020F0502020204030204" pitchFamily="34" charset="0"/>
            </a:endParaRPr>
          </a:p>
          <a:p>
            <a:pPr algn="ctr" defTabSz="449263" fontAlgn="base">
              <a:spcBef>
                <a:spcPts val="638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Болезни хрусталика</a:t>
            </a:r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                                               </a:t>
            </a:r>
            <a:endParaRPr lang="ru-RU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269411"/>
      </p:ext>
    </p:extLst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274F"/>
            </a:gs>
            <a:gs pos="100000">
              <a:srgbClr val="0066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274639"/>
            <a:ext cx="8229600" cy="763587"/>
          </a:xfrm>
        </p:spPr>
        <p:txBody>
          <a:bodyPr/>
          <a:lstStyle/>
          <a:p>
            <a:pPr eaLnBrk="1" hangingPunct="1"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dirty="0">
                <a:solidFill>
                  <a:srgbClr val="FFFF00"/>
                </a:solidFill>
              </a:rPr>
              <a:t>Анатомия хрусталика</a:t>
            </a:r>
          </a:p>
        </p:txBody>
      </p:sp>
      <p:pic>
        <p:nvPicPr>
          <p:cNvPr id="51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557338"/>
            <a:ext cx="8496300" cy="511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73417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444500" y="300038"/>
            <a:ext cx="8229600" cy="1143000"/>
          </a:xfrm>
          <a:ln/>
        </p:spPr>
        <p:txBody>
          <a:bodyPr/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sz="4400" b="1" dirty="0">
                <a:solidFill>
                  <a:srgbClr val="006819"/>
                </a:solidFill>
              </a:rPr>
              <a:t>Катаракта</a:t>
            </a:r>
          </a:p>
        </p:txBody>
      </p:sp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622300" y="1443038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342900" indent="-34131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1587" indent="0">
              <a:spcBef>
                <a:spcPts val="638"/>
              </a:spcBef>
              <a:buSzPct val="45000"/>
            </a:pPr>
            <a:r>
              <a:rPr lang="uz-Latn-UZ" sz="2800" dirty="0">
                <a:solidFill>
                  <a:srgbClr val="064114"/>
                </a:solidFill>
                <a:latin typeface="Calibri" panose="020F0502020204030204" pitchFamily="34" charset="0"/>
              </a:rPr>
              <a:t>Ч</a:t>
            </a:r>
            <a:r>
              <a:rPr lang="ru-RU" sz="2800" dirty="0" err="1" smtClean="0">
                <a:solidFill>
                  <a:srgbClr val="064114"/>
                </a:solidFill>
                <a:latin typeface="Calibri" panose="020F0502020204030204" pitchFamily="34" charset="0"/>
              </a:rPr>
              <a:t>астичное</a:t>
            </a:r>
            <a:r>
              <a:rPr lang="ru-RU" sz="2800" dirty="0" smtClean="0">
                <a:solidFill>
                  <a:srgbClr val="064114"/>
                </a:solidFill>
                <a:latin typeface="Calibri" panose="020F0502020204030204" pitchFamily="34" charset="0"/>
              </a:rPr>
              <a:t> </a:t>
            </a:r>
            <a:r>
              <a:rPr lang="ru-RU" sz="2800" dirty="0">
                <a:solidFill>
                  <a:srgbClr val="064114"/>
                </a:solidFill>
                <a:latin typeface="Calibri" panose="020F0502020204030204" pitchFamily="34" charset="0"/>
              </a:rPr>
              <a:t>или полное помутнение вещества или капсулы хрусталика, приводящее к снижению остроты зрения вплоть до полной его утраты. Старческая катаракта превышает более 90% всех случаев</a:t>
            </a:r>
            <a:br>
              <a:rPr lang="ru-RU" sz="2800" dirty="0">
                <a:solidFill>
                  <a:srgbClr val="064114"/>
                </a:solidFill>
                <a:latin typeface="Calibri" panose="020F0502020204030204" pitchFamily="34" charset="0"/>
              </a:rPr>
            </a:br>
            <a:r>
              <a:rPr lang="ru-RU" sz="2800" dirty="0">
                <a:solidFill>
                  <a:srgbClr val="064114"/>
                </a:solidFill>
                <a:latin typeface="Calibri" panose="020F0502020204030204" pitchFamily="34" charset="0"/>
              </a:rPr>
              <a:t/>
            </a:r>
            <a:br>
              <a:rPr lang="ru-RU" sz="2800" dirty="0">
                <a:solidFill>
                  <a:srgbClr val="064114"/>
                </a:solidFill>
                <a:latin typeface="Calibri" panose="020F0502020204030204" pitchFamily="34" charset="0"/>
              </a:rPr>
            </a:br>
            <a:r>
              <a:rPr lang="ru-RU" sz="2800" dirty="0">
                <a:solidFill>
                  <a:srgbClr val="064114"/>
                </a:solidFill>
                <a:latin typeface="Calibri" panose="020F0502020204030204" pitchFamily="34" charset="0"/>
              </a:rPr>
              <a:t>    52—62 года — 5% людей</a:t>
            </a:r>
            <a:br>
              <a:rPr lang="ru-RU" sz="2800" dirty="0">
                <a:solidFill>
                  <a:srgbClr val="064114"/>
                </a:solidFill>
                <a:latin typeface="Calibri" panose="020F0502020204030204" pitchFamily="34" charset="0"/>
              </a:rPr>
            </a:br>
            <a:r>
              <a:rPr lang="ru-RU" sz="2800" dirty="0">
                <a:solidFill>
                  <a:srgbClr val="064114"/>
                </a:solidFill>
                <a:latin typeface="Calibri" panose="020F0502020204030204" pitchFamily="34" charset="0"/>
              </a:rPr>
              <a:t>    75—85 лет — 46% имеют значительное снижение остроты зрения</a:t>
            </a:r>
            <a:br>
              <a:rPr lang="ru-RU" sz="2800" dirty="0">
                <a:solidFill>
                  <a:srgbClr val="064114"/>
                </a:solidFill>
                <a:latin typeface="Calibri" panose="020F0502020204030204" pitchFamily="34" charset="0"/>
              </a:rPr>
            </a:br>
            <a:r>
              <a:rPr lang="ru-RU" sz="2800" dirty="0">
                <a:solidFill>
                  <a:srgbClr val="064114"/>
                </a:solidFill>
                <a:latin typeface="Calibri" panose="020F0502020204030204" pitchFamily="34" charset="0"/>
              </a:rPr>
              <a:t>    У 92% можно обнаружить начальные стадии катаракты.</a:t>
            </a:r>
            <a:br>
              <a:rPr lang="ru-RU" sz="2800" dirty="0">
                <a:solidFill>
                  <a:srgbClr val="064114"/>
                </a:solidFill>
                <a:latin typeface="Calibri" panose="020F0502020204030204" pitchFamily="34" charset="0"/>
              </a:rPr>
            </a:br>
            <a:r>
              <a:rPr lang="ru-RU" sz="2800" dirty="0">
                <a:solidFill>
                  <a:srgbClr val="064114"/>
                </a:solidFill>
                <a:latin typeface="Calibri" panose="020F0502020204030204" pitchFamily="34" charset="0"/>
              </a:rPr>
              <a:t/>
            </a:r>
            <a:br>
              <a:rPr lang="ru-RU" sz="2800" dirty="0">
                <a:solidFill>
                  <a:srgbClr val="064114"/>
                </a:solidFill>
                <a:latin typeface="Calibri" panose="020F0502020204030204" pitchFamily="34" charset="0"/>
              </a:rPr>
            </a:br>
            <a:endParaRPr lang="ru-RU" sz="2800" dirty="0">
              <a:solidFill>
                <a:srgbClr val="064114"/>
              </a:solidFill>
              <a:latin typeface="Calibri" panose="020F0502020204030204" pitchFamily="34" charset="0"/>
            </a:endParaRPr>
          </a:p>
          <a:p>
            <a:pPr>
              <a:spcBef>
                <a:spcPts val="638"/>
              </a:spcBef>
            </a:pPr>
            <a:endParaRPr lang="ru-RU" sz="2800" dirty="0">
              <a:solidFill>
                <a:srgbClr val="064114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101590"/>
      </p:ext>
    </p:extLst>
  </p:cSld>
  <p:clrMapOvr>
    <a:masterClrMapping/>
  </p:clrMapOvr>
  <p:transition>
    <p:wipe dir="u"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101600" y="-571501"/>
            <a:ext cx="8229600" cy="1143001"/>
          </a:xfrm>
          <a:ln/>
        </p:spPr>
        <p:txBody>
          <a:bodyPr/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sz="4400" b="1" dirty="0">
                <a:solidFill>
                  <a:srgbClr val="006819"/>
                </a:solidFill>
              </a:rPr>
              <a:t/>
            </a:r>
            <a:br>
              <a:rPr lang="ru-RU" sz="4400" b="1" dirty="0">
                <a:solidFill>
                  <a:srgbClr val="006819"/>
                </a:solidFill>
              </a:rPr>
            </a:br>
            <a:r>
              <a:rPr lang="ru-RU" sz="4400" b="1" dirty="0">
                <a:solidFill>
                  <a:srgbClr val="006819"/>
                </a:solidFill>
              </a:rPr>
              <a:t/>
            </a:r>
            <a:br>
              <a:rPr lang="ru-RU" sz="4400" b="1" dirty="0">
                <a:solidFill>
                  <a:srgbClr val="006819"/>
                </a:solidFill>
              </a:rPr>
            </a:br>
            <a:r>
              <a:rPr lang="ru-RU" sz="4400" b="1" dirty="0">
                <a:solidFill>
                  <a:srgbClr val="006819"/>
                </a:solidFill>
              </a:rPr>
              <a:t>Симптомы катаракты</a:t>
            </a:r>
            <a:br>
              <a:rPr lang="ru-RU" sz="4400" b="1" dirty="0">
                <a:solidFill>
                  <a:srgbClr val="006819"/>
                </a:solidFill>
              </a:rPr>
            </a:br>
            <a:r>
              <a:rPr lang="ru-RU" sz="4400" b="1" dirty="0">
                <a:solidFill>
                  <a:srgbClr val="006819"/>
                </a:solidFill>
              </a:rPr>
              <a:t/>
            </a:r>
            <a:br>
              <a:rPr lang="ru-RU" sz="4400" b="1" dirty="0">
                <a:solidFill>
                  <a:srgbClr val="006819"/>
                </a:solidFill>
              </a:rPr>
            </a:br>
            <a:endParaRPr lang="ru-RU" sz="4400" b="1" dirty="0">
              <a:solidFill>
                <a:srgbClr val="006819"/>
              </a:solidFill>
            </a:endParaRPr>
          </a:p>
        </p:txBody>
      </p:sp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647700" y="1600201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342900" indent="-34131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638"/>
              </a:spcBef>
              <a:buClr>
                <a:srgbClr val="FF0000"/>
              </a:buClr>
              <a:buSzPct val="45000"/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064114"/>
                </a:solidFill>
                <a:latin typeface="Calibri" panose="020F0502020204030204" pitchFamily="34" charset="0"/>
              </a:rPr>
              <a:t>Катаракта - помутнение хрусталика</a:t>
            </a:r>
            <a:br>
              <a:rPr lang="ru-RU" sz="2400" b="1" dirty="0">
                <a:solidFill>
                  <a:srgbClr val="064114"/>
                </a:solidFill>
                <a:latin typeface="Calibri" panose="020F0502020204030204" pitchFamily="34" charset="0"/>
              </a:rPr>
            </a:br>
            <a:r>
              <a:rPr lang="ru-RU" sz="2400" b="1" dirty="0">
                <a:solidFill>
                  <a:srgbClr val="064114"/>
                </a:solidFill>
                <a:latin typeface="Calibri" panose="020F0502020204030204" pitchFamily="34" charset="0"/>
              </a:rPr>
              <a:t>Еще древние греки называли эту болезнь — </a:t>
            </a:r>
            <a:r>
              <a:rPr lang="ru-RU" sz="2400" b="1" dirty="0" err="1">
                <a:solidFill>
                  <a:srgbClr val="064114"/>
                </a:solidFill>
                <a:latin typeface="Calibri" panose="020F0502020204030204" pitchFamily="34" charset="0"/>
              </a:rPr>
              <a:t>kataraktes</a:t>
            </a:r>
            <a:r>
              <a:rPr lang="ru-RU" sz="2400" b="1" dirty="0">
                <a:solidFill>
                  <a:srgbClr val="064114"/>
                </a:solidFill>
                <a:latin typeface="Calibri" panose="020F0502020204030204" pitchFamily="34" charset="0"/>
              </a:rPr>
              <a:t>, что в переводе означает водопад. При катаракте зрение затуманивается, и человек видит, как бы сквозь падающую воду или через запотевшее стекло. С развитием заболевания все острее ощущается мелькание перед глазами полосок, штрихов и пятен, ореолы вокруг предметов при ярком свете, светобоязнь, двоение изображения. Часто возникают затруднения при чтении, письме, работе с мелкими деталями, шитье. По мере «созревания» катаракты цвет зрачка вместо черного становится белым.</a:t>
            </a:r>
            <a:br>
              <a:rPr lang="ru-RU" sz="2400" b="1" dirty="0">
                <a:solidFill>
                  <a:srgbClr val="064114"/>
                </a:solidFill>
                <a:latin typeface="Calibri" panose="020F0502020204030204" pitchFamily="34" charset="0"/>
              </a:rPr>
            </a:br>
            <a:endParaRPr lang="ru-RU" sz="2400" b="1" dirty="0">
              <a:solidFill>
                <a:srgbClr val="064114"/>
              </a:solidFill>
              <a:latin typeface="Calibri" panose="020F0502020204030204" pitchFamily="34" charset="0"/>
            </a:endParaRPr>
          </a:p>
          <a:p>
            <a:pPr>
              <a:spcBef>
                <a:spcPts val="638"/>
              </a:spcBef>
            </a:pPr>
            <a:endParaRPr lang="ru-RU" sz="3200" dirty="0">
              <a:solidFill>
                <a:srgbClr val="064114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819222"/>
      </p:ext>
    </p:extLst>
  </p:cSld>
  <p:clrMapOvr>
    <a:masterClrMapping/>
  </p:clrMapOvr>
  <p:transition>
    <p:wipe dir="d"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xfrm>
            <a:off x="1955800" y="-1368425"/>
            <a:ext cx="8229600" cy="1143000"/>
          </a:xfrm>
          <a:ln/>
        </p:spPr>
        <p:txBody>
          <a:bodyPr/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sz="3600" b="1" dirty="0">
                <a:solidFill>
                  <a:srgbClr val="006819"/>
                </a:solidFill>
              </a:rPr>
              <a:t/>
            </a:r>
            <a:br>
              <a:rPr lang="ru-RU" sz="3600" b="1" dirty="0">
                <a:solidFill>
                  <a:srgbClr val="006819"/>
                </a:solidFill>
              </a:rPr>
            </a:br>
            <a:r>
              <a:rPr lang="ru-RU" sz="3600" b="1" dirty="0">
                <a:solidFill>
                  <a:srgbClr val="006819"/>
                </a:solidFill>
              </a:rPr>
              <a:t/>
            </a:r>
            <a:br>
              <a:rPr lang="ru-RU" sz="3600" b="1" dirty="0">
                <a:solidFill>
                  <a:srgbClr val="006819"/>
                </a:solidFill>
              </a:rPr>
            </a:br>
            <a:r>
              <a:rPr lang="ru-RU" sz="3600" b="1" dirty="0">
                <a:solidFill>
                  <a:srgbClr val="006819"/>
                </a:solidFill>
              </a:rPr>
              <a:t/>
            </a:r>
            <a:br>
              <a:rPr lang="ru-RU" sz="3600" b="1" dirty="0">
                <a:solidFill>
                  <a:srgbClr val="006819"/>
                </a:solidFill>
              </a:rPr>
            </a:br>
            <a:r>
              <a:rPr lang="ru-RU" sz="3600" b="1" dirty="0">
                <a:solidFill>
                  <a:srgbClr val="006819"/>
                </a:solidFill>
              </a:rPr>
              <a:t>К факторам, способствующим развитию катаракты, относятся:</a:t>
            </a:r>
            <a:br>
              <a:rPr lang="ru-RU" sz="3600" b="1" dirty="0">
                <a:solidFill>
                  <a:srgbClr val="006819"/>
                </a:solidFill>
              </a:rPr>
            </a:br>
            <a:r>
              <a:rPr lang="ru-RU" sz="4400" b="1" dirty="0">
                <a:solidFill>
                  <a:srgbClr val="006819"/>
                </a:solidFill>
              </a:rPr>
              <a:t/>
            </a:r>
            <a:br>
              <a:rPr lang="ru-RU" sz="4400" b="1" dirty="0">
                <a:solidFill>
                  <a:srgbClr val="006819"/>
                </a:solidFill>
              </a:rPr>
            </a:br>
            <a:r>
              <a:rPr lang="ru-RU" sz="4400" b="1" dirty="0">
                <a:solidFill>
                  <a:srgbClr val="006819"/>
                </a:solidFill>
              </a:rPr>
              <a:t/>
            </a:r>
            <a:br>
              <a:rPr lang="ru-RU" sz="4400" b="1" dirty="0">
                <a:solidFill>
                  <a:srgbClr val="006819"/>
                </a:solidFill>
              </a:rPr>
            </a:br>
            <a:endParaRPr lang="ru-RU" sz="4400" b="1" dirty="0">
              <a:solidFill>
                <a:srgbClr val="006819"/>
              </a:solidFill>
            </a:endParaRPr>
          </a:p>
        </p:txBody>
      </p:sp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0" y="1447801"/>
            <a:ext cx="8648700" cy="5962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458787" indent="-457200">
              <a:spcBef>
                <a:spcPts val="638"/>
              </a:spcBef>
              <a:buFont typeface="+mj-lt"/>
              <a:buAutoNum type="arabicPeriod"/>
            </a:pPr>
            <a:r>
              <a:rPr lang="ru-RU" sz="2000" b="1" dirty="0" smtClean="0">
                <a:solidFill>
                  <a:srgbClr val="064114"/>
                </a:solidFill>
                <a:latin typeface="Calibri" panose="020F0502020204030204" pitchFamily="34" charset="0"/>
              </a:rPr>
              <a:t>Генетическая предрасположенность;</a:t>
            </a:r>
            <a:endParaRPr lang="uz-Latn-UZ" sz="2000" b="1" dirty="0" smtClean="0">
              <a:solidFill>
                <a:srgbClr val="064114"/>
              </a:solidFill>
              <a:latin typeface="Calibri" panose="020F0502020204030204" pitchFamily="34" charset="0"/>
            </a:endParaRPr>
          </a:p>
          <a:p>
            <a:pPr marL="458787" indent="-457200">
              <a:spcBef>
                <a:spcPts val="638"/>
              </a:spcBef>
              <a:buFont typeface="+mj-lt"/>
              <a:buAutoNum type="arabicPeriod"/>
            </a:pPr>
            <a:r>
              <a:rPr lang="ru-RU" sz="2000" b="1" dirty="0" smtClean="0">
                <a:solidFill>
                  <a:srgbClr val="064114"/>
                </a:solidFill>
                <a:latin typeface="Calibri" panose="020F0502020204030204" pitchFamily="34" charset="0"/>
              </a:rPr>
              <a:t>Травмы глаза (химические, механические, </a:t>
            </a:r>
            <a:r>
              <a:rPr lang="ru-RU" sz="2000" b="1" dirty="0" err="1" smtClean="0">
                <a:solidFill>
                  <a:srgbClr val="064114"/>
                </a:solidFill>
                <a:latin typeface="Calibri" panose="020F0502020204030204" pitchFamily="34" charset="0"/>
              </a:rPr>
              <a:t>контузионные</a:t>
            </a:r>
            <a:r>
              <a:rPr lang="ru-RU" sz="2000" b="1" dirty="0" smtClean="0">
                <a:solidFill>
                  <a:srgbClr val="064114"/>
                </a:solidFill>
                <a:latin typeface="Calibri" panose="020F0502020204030204" pitchFamily="34" charset="0"/>
              </a:rPr>
              <a:t> травмы);</a:t>
            </a:r>
            <a:endParaRPr lang="uz-Latn-UZ" sz="2000" b="1" dirty="0" smtClean="0">
              <a:solidFill>
                <a:srgbClr val="064114"/>
              </a:solidFill>
              <a:latin typeface="Calibri" panose="020F0502020204030204" pitchFamily="34" charset="0"/>
            </a:endParaRPr>
          </a:p>
          <a:p>
            <a:pPr marL="458787" indent="-457200">
              <a:spcBef>
                <a:spcPts val="638"/>
              </a:spcBef>
              <a:buFont typeface="+mj-lt"/>
              <a:buAutoNum type="arabicPeriod"/>
            </a:pPr>
            <a:r>
              <a:rPr lang="ru-RU" sz="2000" b="1" dirty="0" smtClean="0">
                <a:solidFill>
                  <a:srgbClr val="064114"/>
                </a:solidFill>
                <a:latin typeface="Calibri" panose="020F0502020204030204" pitchFamily="34" charset="0"/>
              </a:rPr>
              <a:t>Различные глазные заболевания (в том числе глаукома, близорукость высоких степеней);</a:t>
            </a:r>
            <a:endParaRPr lang="uz-Latn-UZ" sz="2000" b="1" dirty="0" smtClean="0">
              <a:solidFill>
                <a:srgbClr val="064114"/>
              </a:solidFill>
              <a:latin typeface="Calibri" panose="020F0502020204030204" pitchFamily="34" charset="0"/>
            </a:endParaRPr>
          </a:p>
          <a:p>
            <a:pPr marL="458787" indent="-457200">
              <a:spcBef>
                <a:spcPts val="638"/>
              </a:spcBef>
              <a:buFont typeface="+mj-lt"/>
              <a:buAutoNum type="arabicPeriod"/>
            </a:pPr>
            <a:r>
              <a:rPr lang="ru-RU" sz="2000" b="1" dirty="0" smtClean="0">
                <a:solidFill>
                  <a:srgbClr val="064114"/>
                </a:solidFill>
                <a:latin typeface="Calibri" panose="020F0502020204030204" pitchFamily="34" charset="0"/>
              </a:rPr>
              <a:t>Эндокринные расстройства (нарушение обмена веществ, сахарный диабет, авитаминоз);</a:t>
            </a:r>
            <a:endParaRPr lang="uz-Latn-UZ" sz="2000" b="1" dirty="0" smtClean="0">
              <a:solidFill>
                <a:srgbClr val="064114"/>
              </a:solidFill>
              <a:latin typeface="Calibri" panose="020F0502020204030204" pitchFamily="34" charset="0"/>
            </a:endParaRPr>
          </a:p>
          <a:p>
            <a:pPr marL="458787" indent="-457200">
              <a:spcBef>
                <a:spcPts val="638"/>
              </a:spcBef>
              <a:buFont typeface="+mj-lt"/>
              <a:buAutoNum type="arabicPeriod"/>
            </a:pPr>
            <a:r>
              <a:rPr lang="ru-RU" sz="2000" b="1" dirty="0" smtClean="0">
                <a:solidFill>
                  <a:srgbClr val="064114"/>
                </a:solidFill>
                <a:latin typeface="Calibri" panose="020F0502020204030204" pitchFamily="34" charset="0"/>
              </a:rPr>
              <a:t>Лучевое, СВЧ и ультрафиолетовое облучение;</a:t>
            </a:r>
            <a:endParaRPr lang="uz-Latn-UZ" sz="2000" b="1" dirty="0" smtClean="0">
              <a:solidFill>
                <a:srgbClr val="064114"/>
              </a:solidFill>
              <a:latin typeface="Calibri" panose="020F0502020204030204" pitchFamily="34" charset="0"/>
            </a:endParaRPr>
          </a:p>
          <a:p>
            <a:pPr marL="458787" indent="-457200">
              <a:spcBef>
                <a:spcPts val="638"/>
              </a:spcBef>
              <a:buFont typeface="+mj-lt"/>
              <a:buAutoNum type="arabicPeriod"/>
            </a:pPr>
            <a:r>
              <a:rPr lang="ru-RU" sz="2000" b="1" dirty="0" smtClean="0">
                <a:solidFill>
                  <a:srgbClr val="064114"/>
                </a:solidFill>
                <a:latin typeface="Calibri" panose="020F0502020204030204" pitchFamily="34" charset="0"/>
              </a:rPr>
              <a:t>Длительный прием ряда лекарственных препаратов;</a:t>
            </a:r>
            <a:endParaRPr lang="uz-Latn-UZ" sz="2000" b="1" dirty="0" smtClean="0">
              <a:solidFill>
                <a:srgbClr val="064114"/>
              </a:solidFill>
              <a:latin typeface="Calibri" panose="020F0502020204030204" pitchFamily="34" charset="0"/>
            </a:endParaRPr>
          </a:p>
          <a:p>
            <a:pPr marL="458787" indent="-457200">
              <a:spcBef>
                <a:spcPts val="638"/>
              </a:spcBef>
              <a:buFont typeface="+mj-lt"/>
              <a:buAutoNum type="arabicPeriod"/>
            </a:pPr>
            <a:r>
              <a:rPr lang="ru-RU" sz="2000" b="1" dirty="0" smtClean="0">
                <a:solidFill>
                  <a:srgbClr val="064114"/>
                </a:solidFill>
                <a:latin typeface="Calibri" panose="020F0502020204030204" pitchFamily="34" charset="0"/>
              </a:rPr>
              <a:t>Повышенная радиация;</a:t>
            </a:r>
            <a:endParaRPr lang="uz-Latn-UZ" sz="2000" b="1" dirty="0" smtClean="0">
              <a:solidFill>
                <a:srgbClr val="064114"/>
              </a:solidFill>
              <a:latin typeface="Calibri" panose="020F0502020204030204" pitchFamily="34" charset="0"/>
            </a:endParaRPr>
          </a:p>
          <a:p>
            <a:pPr marL="458787" indent="-457200">
              <a:spcBef>
                <a:spcPts val="638"/>
              </a:spcBef>
              <a:buFont typeface="+mj-lt"/>
              <a:buAutoNum type="arabicPeriod"/>
            </a:pPr>
            <a:r>
              <a:rPr lang="ru-RU" sz="2000" b="1" dirty="0" smtClean="0">
                <a:solidFill>
                  <a:srgbClr val="064114"/>
                </a:solidFill>
                <a:latin typeface="Calibri" panose="020F0502020204030204" pitchFamily="34" charset="0"/>
              </a:rPr>
              <a:t>Неблагоприятная экологическая обстановка;</a:t>
            </a:r>
            <a:endParaRPr lang="uz-Latn-UZ" sz="2000" b="1" dirty="0" smtClean="0">
              <a:solidFill>
                <a:srgbClr val="064114"/>
              </a:solidFill>
              <a:latin typeface="Calibri" panose="020F0502020204030204" pitchFamily="34" charset="0"/>
            </a:endParaRPr>
          </a:p>
          <a:p>
            <a:pPr marL="458787" indent="-457200">
              <a:spcBef>
                <a:spcPts val="638"/>
              </a:spcBef>
              <a:buFont typeface="+mj-lt"/>
              <a:buAutoNum type="arabicPeriod"/>
            </a:pPr>
            <a:r>
              <a:rPr lang="ru-RU" sz="2000" b="1" dirty="0" smtClean="0">
                <a:solidFill>
                  <a:srgbClr val="064114"/>
                </a:solidFill>
                <a:latin typeface="Calibri" panose="020F0502020204030204" pitchFamily="34" charset="0"/>
              </a:rPr>
              <a:t>Токсическое отравление (нафталином, </a:t>
            </a:r>
            <a:r>
              <a:rPr lang="uz-Latn-UZ" sz="2000" b="1" dirty="0" smtClean="0">
                <a:solidFill>
                  <a:srgbClr val="064114"/>
                </a:solidFill>
                <a:latin typeface="Calibri" panose="020F0502020204030204" pitchFamily="34" charset="0"/>
              </a:rPr>
              <a:t>	</a:t>
            </a:r>
            <a:r>
              <a:rPr lang="ru-RU" sz="2000" b="1" dirty="0" err="1" smtClean="0">
                <a:solidFill>
                  <a:srgbClr val="064114"/>
                </a:solidFill>
                <a:latin typeface="Calibri" panose="020F0502020204030204" pitchFamily="34" charset="0"/>
              </a:rPr>
              <a:t>динитрофенолом</a:t>
            </a:r>
            <a:r>
              <a:rPr lang="ru-RU" sz="2000" b="1" dirty="0" smtClean="0">
                <a:solidFill>
                  <a:srgbClr val="064114"/>
                </a:solidFill>
                <a:latin typeface="Calibri" panose="020F0502020204030204" pitchFamily="34" charset="0"/>
              </a:rPr>
              <a:t>, таллием, ртутью, спорыньей);</a:t>
            </a:r>
            <a:endParaRPr lang="uz-Latn-UZ" sz="2000" b="1" dirty="0" smtClean="0">
              <a:solidFill>
                <a:srgbClr val="064114"/>
              </a:solidFill>
              <a:latin typeface="Calibri" panose="020F0502020204030204" pitchFamily="34" charset="0"/>
            </a:endParaRPr>
          </a:p>
          <a:p>
            <a:pPr marL="458787" indent="-457200">
              <a:spcBef>
                <a:spcPts val="638"/>
              </a:spcBef>
              <a:buFont typeface="+mj-lt"/>
              <a:buAutoNum type="arabicPeriod"/>
            </a:pPr>
            <a:r>
              <a:rPr lang="ru-RU" sz="2000" b="1" dirty="0" smtClean="0">
                <a:solidFill>
                  <a:srgbClr val="064114"/>
                </a:solidFill>
                <a:latin typeface="Calibri" panose="020F0502020204030204" pitchFamily="34" charset="0"/>
              </a:rPr>
              <a:t>Курение.</a:t>
            </a:r>
            <a:r>
              <a:rPr lang="ru-RU" sz="2400" b="1" dirty="0" smtClean="0">
                <a:solidFill>
                  <a:srgbClr val="064114"/>
                </a:solidFill>
                <a:latin typeface="Calibri" panose="020F0502020204030204" pitchFamily="34" charset="0"/>
              </a:rPr>
              <a:t/>
            </a:r>
            <a:br>
              <a:rPr lang="ru-RU" sz="2400" b="1" dirty="0" smtClean="0">
                <a:solidFill>
                  <a:srgbClr val="064114"/>
                </a:solidFill>
                <a:latin typeface="Calibri" panose="020F0502020204030204" pitchFamily="34" charset="0"/>
              </a:rPr>
            </a:br>
            <a:endParaRPr lang="ru-RU" sz="2400" b="1" dirty="0">
              <a:solidFill>
                <a:srgbClr val="064114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417702"/>
      </p:ext>
    </p:extLst>
  </p:cSld>
  <p:clrMapOvr>
    <a:masterClrMapping/>
  </p:clrMapOvr>
  <p:transition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xfrm>
            <a:off x="2100263" y="-936625"/>
            <a:ext cx="8229600" cy="1143000"/>
          </a:xfrm>
          <a:ln/>
        </p:spPr>
        <p:txBody>
          <a:bodyPr/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sz="4400" b="1">
                <a:solidFill>
                  <a:srgbClr val="006819"/>
                </a:solidFill>
              </a:rPr>
              <a:t/>
            </a:r>
            <a:br>
              <a:rPr lang="ru-RU" sz="4400" b="1">
                <a:solidFill>
                  <a:srgbClr val="006819"/>
                </a:solidFill>
              </a:rPr>
            </a:br>
            <a:r>
              <a:rPr lang="ru-RU" sz="4400" b="1">
                <a:solidFill>
                  <a:srgbClr val="006819"/>
                </a:solidFill>
              </a:rPr>
              <a:t/>
            </a:r>
            <a:br>
              <a:rPr lang="ru-RU" sz="4400" b="1">
                <a:solidFill>
                  <a:srgbClr val="006819"/>
                </a:solidFill>
              </a:rPr>
            </a:br>
            <a:r>
              <a:rPr lang="ru-RU" sz="4400" b="1">
                <a:solidFill>
                  <a:srgbClr val="006819"/>
                </a:solidFill>
              </a:rPr>
              <a:t>Стадии возрастной катаракты:</a:t>
            </a:r>
            <a:br>
              <a:rPr lang="ru-RU" sz="4400" b="1">
                <a:solidFill>
                  <a:srgbClr val="006819"/>
                </a:solidFill>
              </a:rPr>
            </a:br>
            <a:r>
              <a:rPr lang="ru-RU" sz="4400" b="1">
                <a:solidFill>
                  <a:srgbClr val="006819"/>
                </a:solidFill>
              </a:rPr>
              <a:t/>
            </a:r>
            <a:br>
              <a:rPr lang="ru-RU" sz="4400" b="1">
                <a:solidFill>
                  <a:srgbClr val="006819"/>
                </a:solidFill>
              </a:rPr>
            </a:br>
            <a:r>
              <a:rPr lang="ru-RU" sz="4400" b="1">
                <a:solidFill>
                  <a:srgbClr val="006819"/>
                </a:solidFill>
              </a:rPr>
              <a:t/>
            </a:r>
            <a:br>
              <a:rPr lang="ru-RU" sz="4400" b="1">
                <a:solidFill>
                  <a:srgbClr val="006819"/>
                </a:solidFill>
              </a:rPr>
            </a:br>
            <a:endParaRPr lang="ru-RU" sz="4400" b="1">
              <a:solidFill>
                <a:srgbClr val="006819"/>
              </a:solidFill>
            </a:endParaRPr>
          </a:p>
        </p:txBody>
      </p:sp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417513" y="1276351"/>
            <a:ext cx="822960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342900" indent="-34131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1587" indent="0">
              <a:spcBef>
                <a:spcPts val="638"/>
              </a:spcBef>
              <a:buSzPct val="45000"/>
            </a:pPr>
            <a:r>
              <a:rPr lang="uz-Latn-UZ" sz="2400" b="1" dirty="0" smtClean="0">
                <a:solidFill>
                  <a:srgbClr val="064114"/>
                </a:solidFill>
                <a:latin typeface="Calibri" panose="020F0502020204030204" pitchFamily="34" charset="0"/>
              </a:rPr>
              <a:t>1. </a:t>
            </a:r>
            <a:r>
              <a:rPr lang="ru-RU" sz="2400" b="1" u="sng" dirty="0" smtClean="0">
                <a:solidFill>
                  <a:srgbClr val="064114"/>
                </a:solidFill>
                <a:latin typeface="Calibri" panose="020F0502020204030204" pitchFamily="34" charset="0"/>
              </a:rPr>
              <a:t>Начальная </a:t>
            </a:r>
            <a:r>
              <a:rPr lang="ru-RU" sz="2400" b="1" u="sng" dirty="0">
                <a:solidFill>
                  <a:srgbClr val="064114"/>
                </a:solidFill>
                <a:latin typeface="Calibri" panose="020F0502020204030204" pitchFamily="34" charset="0"/>
              </a:rPr>
              <a:t>катаракта </a:t>
            </a:r>
            <a:r>
              <a:rPr lang="ru-RU" sz="2400" b="1" dirty="0">
                <a:solidFill>
                  <a:srgbClr val="064114"/>
                </a:solidFill>
                <a:latin typeface="Calibri" panose="020F0502020204030204" pitchFamily="34" charset="0"/>
              </a:rPr>
              <a:t>— помутнение хрусталика появляется по периферии — вне оптической зоны.</a:t>
            </a:r>
            <a:br>
              <a:rPr lang="ru-RU" sz="2400" b="1" dirty="0">
                <a:solidFill>
                  <a:srgbClr val="064114"/>
                </a:solidFill>
                <a:latin typeface="Calibri" panose="020F0502020204030204" pitchFamily="34" charset="0"/>
              </a:rPr>
            </a:br>
            <a:r>
              <a:rPr lang="uz-Latn-UZ" sz="2400" b="1" dirty="0" smtClean="0">
                <a:solidFill>
                  <a:srgbClr val="064114"/>
                </a:solidFill>
                <a:latin typeface="Calibri" panose="020F0502020204030204" pitchFamily="34" charset="0"/>
              </a:rPr>
              <a:t>2. </a:t>
            </a:r>
            <a:r>
              <a:rPr lang="ru-RU" sz="2400" b="1" u="sng" dirty="0" smtClean="0">
                <a:solidFill>
                  <a:srgbClr val="064114"/>
                </a:solidFill>
                <a:latin typeface="Calibri" panose="020F0502020204030204" pitchFamily="34" charset="0"/>
              </a:rPr>
              <a:t>Незрелая </a:t>
            </a:r>
            <a:r>
              <a:rPr lang="ru-RU" sz="2400" b="1" u="sng" dirty="0">
                <a:solidFill>
                  <a:srgbClr val="064114"/>
                </a:solidFill>
                <a:latin typeface="Calibri" panose="020F0502020204030204" pitchFamily="34" charset="0"/>
              </a:rPr>
              <a:t>катаракта </a:t>
            </a:r>
            <a:r>
              <a:rPr lang="ru-RU" sz="2400" b="1" dirty="0">
                <a:solidFill>
                  <a:srgbClr val="064114"/>
                </a:solidFill>
                <a:latin typeface="Calibri" panose="020F0502020204030204" pitchFamily="34" charset="0"/>
              </a:rPr>
              <a:t>— продвижение помутнений в центральную оптическую зону. При незрелой катаракте помутнение хрусталика приводит к заметному снижению остроты зрения.</a:t>
            </a:r>
            <a:br>
              <a:rPr lang="ru-RU" sz="2400" b="1" dirty="0">
                <a:solidFill>
                  <a:srgbClr val="064114"/>
                </a:solidFill>
                <a:latin typeface="Calibri" panose="020F0502020204030204" pitchFamily="34" charset="0"/>
              </a:rPr>
            </a:br>
            <a:r>
              <a:rPr lang="uz-Latn-UZ" sz="2400" b="1" dirty="0" smtClean="0">
                <a:solidFill>
                  <a:srgbClr val="064114"/>
                </a:solidFill>
                <a:latin typeface="Calibri" panose="020F0502020204030204" pitchFamily="34" charset="0"/>
              </a:rPr>
              <a:t>3. </a:t>
            </a:r>
            <a:r>
              <a:rPr lang="ru-RU" sz="2400" b="1" u="sng" dirty="0" smtClean="0">
                <a:solidFill>
                  <a:srgbClr val="064114"/>
                </a:solidFill>
                <a:latin typeface="Calibri" panose="020F0502020204030204" pitchFamily="34" charset="0"/>
              </a:rPr>
              <a:t>Зрелая </a:t>
            </a:r>
            <a:r>
              <a:rPr lang="ru-RU" sz="2400" b="1" u="sng" dirty="0">
                <a:solidFill>
                  <a:srgbClr val="064114"/>
                </a:solidFill>
                <a:latin typeface="Calibri" panose="020F0502020204030204" pitchFamily="34" charset="0"/>
              </a:rPr>
              <a:t>катаракта </a:t>
            </a:r>
            <a:r>
              <a:rPr lang="ru-RU" sz="2400" b="1" dirty="0">
                <a:solidFill>
                  <a:srgbClr val="064114"/>
                </a:solidFill>
                <a:latin typeface="Calibri" panose="020F0502020204030204" pitchFamily="34" charset="0"/>
              </a:rPr>
              <a:t>— вся область хрусталика занята помутнениями. Снижение остроты зрения до </a:t>
            </a:r>
            <a:r>
              <a:rPr lang="ru-RU" sz="2400" b="1" dirty="0" smtClean="0">
                <a:solidFill>
                  <a:srgbClr val="064114"/>
                </a:solidFill>
                <a:latin typeface="Calibri" panose="020F0502020204030204" pitchFamily="34" charset="0"/>
              </a:rPr>
              <a:t>уровня </a:t>
            </a:r>
            <a:r>
              <a:rPr lang="ru-RU" sz="2400" b="1" dirty="0" err="1" smtClean="0">
                <a:solidFill>
                  <a:srgbClr val="064114"/>
                </a:solidFill>
                <a:latin typeface="Calibri" panose="020F0502020204030204" pitchFamily="34" charset="0"/>
              </a:rPr>
              <a:t>светоощущения</a:t>
            </a:r>
            <a:r>
              <a:rPr lang="ru-RU" sz="2400" b="1" dirty="0">
                <a:solidFill>
                  <a:srgbClr val="064114"/>
                </a:solidFill>
                <a:latin typeface="Calibri" panose="020F0502020204030204" pitchFamily="34" charset="0"/>
              </a:rPr>
              <a:t>.</a:t>
            </a:r>
            <a:br>
              <a:rPr lang="ru-RU" sz="2400" b="1" dirty="0">
                <a:solidFill>
                  <a:srgbClr val="064114"/>
                </a:solidFill>
                <a:latin typeface="Calibri" panose="020F0502020204030204" pitchFamily="34" charset="0"/>
              </a:rPr>
            </a:br>
            <a:r>
              <a:rPr lang="uz-Latn-UZ" sz="2400" b="1" dirty="0" smtClean="0">
                <a:solidFill>
                  <a:srgbClr val="064114"/>
                </a:solidFill>
                <a:latin typeface="Calibri" panose="020F0502020204030204" pitchFamily="34" charset="0"/>
              </a:rPr>
              <a:t>4. </a:t>
            </a:r>
            <a:r>
              <a:rPr lang="ru-RU" sz="2400" b="1" u="sng" dirty="0" smtClean="0">
                <a:solidFill>
                  <a:srgbClr val="064114"/>
                </a:solidFill>
                <a:latin typeface="Calibri" panose="020F0502020204030204" pitchFamily="34" charset="0"/>
              </a:rPr>
              <a:t>Перезрелая </a:t>
            </a:r>
            <a:r>
              <a:rPr lang="ru-RU" sz="2400" b="1" u="sng" dirty="0">
                <a:solidFill>
                  <a:srgbClr val="064114"/>
                </a:solidFill>
                <a:latin typeface="Calibri" panose="020F0502020204030204" pitchFamily="34" charset="0"/>
              </a:rPr>
              <a:t>катаракта </a:t>
            </a:r>
            <a:r>
              <a:rPr lang="ru-RU" sz="2400" b="1" dirty="0">
                <a:solidFill>
                  <a:srgbClr val="064114"/>
                </a:solidFill>
                <a:latin typeface="Calibri" panose="020F0502020204030204" pitchFamily="34" charset="0"/>
              </a:rPr>
              <a:t>— дальнейшее прогрессирование катаракты сопровождается распадом хрусталиковых волокон, вещество хрусталика разжижается, хрусталик приобретает однородный молочно-белый оттенок.</a:t>
            </a:r>
            <a:br>
              <a:rPr lang="ru-RU" sz="2400" b="1" dirty="0">
                <a:solidFill>
                  <a:srgbClr val="064114"/>
                </a:solidFill>
                <a:latin typeface="Calibri" panose="020F0502020204030204" pitchFamily="34" charset="0"/>
              </a:rPr>
            </a:br>
            <a:endParaRPr lang="ru-RU" sz="2400" b="1" dirty="0">
              <a:solidFill>
                <a:srgbClr val="064114"/>
              </a:solidFill>
              <a:latin typeface="Calibri" panose="020F0502020204030204" pitchFamily="34" charset="0"/>
            </a:endParaRPr>
          </a:p>
          <a:p>
            <a:pPr algn="just">
              <a:spcBef>
                <a:spcPts val="638"/>
              </a:spcBef>
            </a:pPr>
            <a:endParaRPr lang="ru-RU" sz="2400" b="1" dirty="0">
              <a:solidFill>
                <a:srgbClr val="064114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370668"/>
      </p:ext>
    </p:extLst>
  </p:cSld>
  <p:clrMapOvr>
    <a:masterClrMapping/>
  </p:clrMapOvr>
  <p:transition>
    <p:wipe dir="r"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ln/>
        </p:spPr>
        <p:txBody>
          <a:bodyPr/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4" y="1331913"/>
            <a:ext cx="7756525" cy="504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5833438"/>
      </p:ext>
    </p:extLst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976" y="765175"/>
            <a:ext cx="7935913" cy="576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7472742"/>
      </p:ext>
    </p:extLst>
  </p:cSld>
  <p:clrMapOvr>
    <a:masterClrMapping/>
  </p:clrMapOvr>
  <p:transition>
    <p:wipe dir="d"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489" y="836614"/>
            <a:ext cx="7826375" cy="560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9208751"/>
      </p:ext>
    </p:extLst>
  </p:cSld>
  <p:clrMapOvr>
    <a:masterClrMapping/>
  </p:clrMapOvr>
  <p:transition>
    <p:wipe dir="d"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ru-RU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1" y="1168401"/>
            <a:ext cx="6911975" cy="517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0056669"/>
      </p:ext>
    </p:extLst>
  </p:cSld>
  <p:clrMapOvr>
    <a:masterClrMapping/>
  </p:clrMapOvr>
  <p:transition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Виды клинической рефракции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27575" y="1600200"/>
            <a:ext cx="5905500" cy="4205288"/>
          </a:xfrm>
        </p:spPr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sz="2800"/>
              <a:t> 	1. Соразмерная – эмметропия (Е)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sz="2800"/>
              <a:t>	2. Несоразмерная – аметропия: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sz="2800"/>
              <a:t>		2.1. близорукость – миопия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sz="2800"/>
              <a:t>		(М);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sz="2800"/>
              <a:t>		2.2. дальнозоркость –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sz="2800"/>
              <a:t>		гиперметропия (Н);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sz="2800"/>
              <a:t>		2.3. астигматизм (</a:t>
            </a:r>
            <a:r>
              <a:rPr lang="en-US" sz="2800"/>
              <a:t>Ast)</a:t>
            </a:r>
            <a:r>
              <a:rPr lang="ru-RU" sz="2800"/>
              <a:t>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sz="2800"/>
              <a:t>			</a:t>
            </a:r>
          </a:p>
        </p:txBody>
      </p:sp>
      <p:pic>
        <p:nvPicPr>
          <p:cNvPr id="9220" name="Picture 4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6" y="1341438"/>
            <a:ext cx="3032125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98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ru-RU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620713"/>
            <a:ext cx="7874000" cy="550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7827861"/>
      </p:ext>
    </p:extLst>
  </p:cSld>
  <p:clrMapOvr>
    <a:masterClrMapping/>
  </p:clrMapOvr>
  <p:transition>
    <p:wipe dir="u"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ru-RU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750889"/>
            <a:ext cx="6985000" cy="591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0243360"/>
      </p:ext>
    </p:extLst>
  </p:cSld>
  <p:clrMapOvr>
    <a:masterClrMapping/>
  </p:clrMapOvr>
  <p:transition>
    <p:wipe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130175"/>
            <a:ext cx="8224838" cy="850900"/>
          </a:xfrm>
        </p:spPr>
        <p:txBody>
          <a:bodyPr/>
          <a:lstStyle/>
          <a:p>
            <a:pPr eaLnBrk="1" hangingPunct="1">
              <a:buFont typeface="Times New Roman" pitchFamily="16" charset="0"/>
              <a:buNone/>
              <a:defRPr/>
            </a:pPr>
            <a:r>
              <a:rPr lang="ru-RU" sz="3600" b="1" dirty="0">
                <a:solidFill>
                  <a:srgbClr val="FFFF00"/>
                </a:solidFill>
              </a:rPr>
              <a:t>Классификация катаракт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31950" y="981076"/>
            <a:ext cx="8928100" cy="4600575"/>
          </a:xfrm>
        </p:spPr>
        <p:txBody>
          <a:bodyPr/>
          <a:lstStyle/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ru-RU" sz="2800" b="1" dirty="0">
                <a:solidFill>
                  <a:schemeClr val="bg1"/>
                </a:solidFill>
                <a:effectLst/>
              </a:rPr>
              <a:t>Врожденные.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ru-RU" sz="2800" b="1" dirty="0">
                <a:solidFill>
                  <a:schemeClr val="bg1"/>
                </a:solidFill>
                <a:effectLst/>
              </a:rPr>
              <a:t>Приобретенные: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ru-RU" sz="2800" dirty="0"/>
              <a:t>старческие;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ru-RU" sz="2800" dirty="0"/>
              <a:t>возникающие при общих заболеваниях     организма;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ru-RU" sz="2800" dirty="0"/>
              <a:t>осложненные;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ru-RU" sz="2800" dirty="0"/>
              <a:t>травматические;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ru-RU" sz="2800" dirty="0"/>
              <a:t>лучевые;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ru-RU" sz="2800" dirty="0"/>
              <a:t>вторичные.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31079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1524001" y="273051"/>
            <a:ext cx="3313113" cy="4092575"/>
          </a:xfrm>
        </p:spPr>
        <p:txBody>
          <a:bodyPr/>
          <a:lstStyle/>
          <a:p>
            <a:pPr eaLnBrk="1" hangingPunct="1">
              <a:buFont typeface="Times New Roman" pitchFamily="16" charset="0"/>
              <a:buNone/>
              <a:defRPr/>
            </a:pPr>
            <a:r>
              <a:rPr lang="ru-RU" sz="3600" dirty="0">
                <a:solidFill>
                  <a:srgbClr val="FFFF00"/>
                </a:solidFill>
              </a:rPr>
              <a:t>Форма и локализация помутнений в хрусталике</a:t>
            </a:r>
          </a:p>
        </p:txBody>
      </p:sp>
      <p:pic>
        <p:nvPicPr>
          <p:cNvPr id="12291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26100" y="188914"/>
            <a:ext cx="5041900" cy="6480175"/>
          </a:xfrm>
        </p:spPr>
      </p:pic>
    </p:spTree>
    <p:extLst>
      <p:ext uri="{BB962C8B-B14F-4D97-AF65-F5344CB8AC3E}">
        <p14:creationId xmlns:p14="http://schemas.microsoft.com/office/powerpoint/2010/main" val="393021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277814"/>
            <a:ext cx="8229600" cy="1139825"/>
          </a:xfrm>
        </p:spPr>
        <p:txBody>
          <a:bodyPr/>
          <a:lstStyle/>
          <a:p>
            <a:pPr eaLnBrk="1" hangingPunct="1"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dirty="0">
                <a:solidFill>
                  <a:srgbClr val="FFFF00"/>
                </a:solidFill>
              </a:rPr>
              <a:t>Зонулярная катаракта</a:t>
            </a:r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6" y="1844676"/>
            <a:ext cx="4824413" cy="475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06107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277814"/>
            <a:ext cx="8229600" cy="1139825"/>
          </a:xfrm>
        </p:spPr>
        <p:txBody>
          <a:bodyPr/>
          <a:lstStyle/>
          <a:p>
            <a:pPr eaLnBrk="1" hangingPunct="1"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dirty="0">
                <a:solidFill>
                  <a:srgbClr val="FFFF00"/>
                </a:solidFill>
              </a:rPr>
              <a:t>Полярная катаракта</a:t>
            </a: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4" y="1844676"/>
            <a:ext cx="4897437" cy="482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88202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277814"/>
            <a:ext cx="8229600" cy="1139825"/>
          </a:xfrm>
        </p:spPr>
        <p:txBody>
          <a:bodyPr/>
          <a:lstStyle/>
          <a:p>
            <a:pPr eaLnBrk="1" hangingPunct="1"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dirty="0">
                <a:solidFill>
                  <a:srgbClr val="FFFF00"/>
                </a:solidFill>
              </a:rPr>
              <a:t>Осложненная катаракта</a:t>
            </a: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1844676"/>
            <a:ext cx="8424862" cy="482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75521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277814"/>
            <a:ext cx="8229600" cy="1139825"/>
          </a:xfrm>
        </p:spPr>
        <p:txBody>
          <a:bodyPr/>
          <a:lstStyle/>
          <a:p>
            <a:pPr eaLnBrk="1" hangingPunct="1"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dirty="0">
                <a:solidFill>
                  <a:srgbClr val="FFFF00"/>
                </a:solidFill>
              </a:rPr>
              <a:t>Врожденная катаракта</a:t>
            </a:r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1412876"/>
            <a:ext cx="4392612" cy="525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94306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130175"/>
            <a:ext cx="8229600" cy="1435100"/>
          </a:xfrm>
        </p:spPr>
        <p:txBody>
          <a:bodyPr/>
          <a:lstStyle/>
          <a:p>
            <a:pPr eaLnBrk="1" hangingPunct="1"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dirty="0">
                <a:solidFill>
                  <a:srgbClr val="FFFF00"/>
                </a:solidFill>
              </a:rPr>
              <a:t>Стадии развития возрастной катаракты</a:t>
            </a:r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2492376"/>
            <a:ext cx="8496300" cy="367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26854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277814"/>
            <a:ext cx="8229600" cy="1139825"/>
          </a:xfrm>
        </p:spPr>
        <p:txBody>
          <a:bodyPr/>
          <a:lstStyle/>
          <a:p>
            <a:pPr eaLnBrk="1" hangingPunct="1"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dirty="0">
                <a:solidFill>
                  <a:srgbClr val="FFFF00"/>
                </a:solidFill>
              </a:rPr>
              <a:t>Зрелая возрастная катаракта</a:t>
            </a:r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313" y="1989138"/>
            <a:ext cx="4824412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60204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47851" y="1087438"/>
            <a:ext cx="8640763" cy="5581650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ru-RU"/>
              <a:t>	</a:t>
            </a:r>
            <a:r>
              <a:rPr lang="ru-RU" sz="4000" b="1">
                <a:cs typeface="Times New Roman" panose="02020603050405020304" pitchFamily="18" charset="0"/>
              </a:rPr>
              <a:t>По степени аметропии различают:</a:t>
            </a:r>
            <a:r>
              <a:rPr lang="en-US" sz="4000" b="1">
                <a:cs typeface="Times New Roman" panose="02020603050405020304" pitchFamily="18" charset="0"/>
              </a:rPr>
              <a:t/>
            </a:r>
            <a:br>
              <a:rPr lang="en-US" sz="4000" b="1">
                <a:cs typeface="Times New Roman" panose="02020603050405020304" pitchFamily="18" charset="0"/>
              </a:rPr>
            </a:br>
            <a:r>
              <a:rPr lang="ru-RU" sz="3600" b="1">
                <a:cs typeface="Times New Roman" panose="02020603050405020304" pitchFamily="18" charset="0"/>
              </a:rPr>
              <a:t/>
            </a:r>
            <a:br>
              <a:rPr lang="ru-RU" sz="3600" b="1">
                <a:cs typeface="Times New Roman" panose="02020603050405020304" pitchFamily="18" charset="0"/>
              </a:rPr>
            </a:br>
            <a:endParaRPr lang="ru-RU" sz="3600" b="1"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ru-RU" sz="3600" b="1">
                <a:cs typeface="Times New Roman" panose="02020603050405020304" pitchFamily="18" charset="0"/>
              </a:rPr>
              <a:t>	</a:t>
            </a:r>
            <a:r>
              <a:rPr lang="ru-RU" sz="3600" b="1" u="sng">
                <a:cs typeface="Times New Roman" panose="02020603050405020304" pitchFamily="18" charset="0"/>
              </a:rPr>
              <a:t>слабую</a:t>
            </a:r>
            <a:r>
              <a:rPr lang="ru-RU" sz="3600" b="1">
                <a:cs typeface="Times New Roman" panose="02020603050405020304" pitchFamily="18" charset="0"/>
              </a:rPr>
              <a:t> = от 0,25 до 3,0 D;</a:t>
            </a:r>
            <a:br>
              <a:rPr lang="ru-RU" sz="3600" b="1">
                <a:cs typeface="Times New Roman" panose="02020603050405020304" pitchFamily="18" charset="0"/>
              </a:rPr>
            </a:br>
            <a:r>
              <a:rPr lang="ru-RU" sz="3600" b="1" u="sng">
                <a:cs typeface="Times New Roman" panose="02020603050405020304" pitchFamily="18" charset="0"/>
              </a:rPr>
              <a:t>среднюю</a:t>
            </a:r>
            <a:r>
              <a:rPr lang="ru-RU" sz="3600" b="1">
                <a:cs typeface="Times New Roman" panose="02020603050405020304" pitchFamily="18" charset="0"/>
              </a:rPr>
              <a:t> = от 3,25 до 6,0 D;</a:t>
            </a:r>
            <a:br>
              <a:rPr lang="ru-RU" sz="3600" b="1">
                <a:cs typeface="Times New Roman" panose="02020603050405020304" pitchFamily="18" charset="0"/>
              </a:rPr>
            </a:br>
            <a:r>
              <a:rPr lang="ru-RU" sz="3600" b="1" u="sng">
                <a:cs typeface="Times New Roman" panose="02020603050405020304" pitchFamily="18" charset="0"/>
              </a:rPr>
              <a:t>высокую</a:t>
            </a:r>
            <a:r>
              <a:rPr lang="ru-RU" sz="3600" b="1">
                <a:cs typeface="Times New Roman" panose="02020603050405020304" pitchFamily="18" charset="0"/>
              </a:rPr>
              <a:t> &gt; 6,0 D.</a:t>
            </a:r>
            <a:br>
              <a:rPr lang="ru-RU" sz="3600" b="1">
                <a:cs typeface="Times New Roman" panose="02020603050405020304" pitchFamily="18" charset="0"/>
              </a:rPr>
            </a:br>
            <a:endParaRPr lang="ru-RU" sz="3600" b="1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38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ln/>
        </p:spPr>
        <p:txBody>
          <a:bodyPr/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Консервативное </a:t>
            </a:r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лечение катаракты</a:t>
            </a:r>
            <a:r>
              <a:rPr lang="ru-RU" sz="2000" b="1" dirty="0">
                <a:solidFill>
                  <a:srgbClr val="006819"/>
                </a:solidFill>
              </a:rPr>
              <a:t/>
            </a:r>
            <a:br>
              <a:rPr lang="ru-RU" sz="2000" b="1" dirty="0">
                <a:solidFill>
                  <a:srgbClr val="006819"/>
                </a:solidFill>
              </a:rPr>
            </a:br>
            <a:r>
              <a:rPr lang="ru-RU" sz="2000" b="1" dirty="0">
                <a:solidFill>
                  <a:srgbClr val="006819"/>
                </a:solidFill>
              </a:rPr>
              <a:t/>
            </a:r>
            <a:br>
              <a:rPr lang="ru-RU" sz="2000" b="1" dirty="0">
                <a:solidFill>
                  <a:srgbClr val="006819"/>
                </a:solidFill>
              </a:rPr>
            </a:br>
            <a:endParaRPr lang="ru-RU" sz="2000" b="1" dirty="0">
              <a:solidFill>
                <a:srgbClr val="006819"/>
              </a:solidFill>
            </a:endParaRPr>
          </a:p>
        </p:txBody>
      </p:sp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419101" y="1574800"/>
            <a:ext cx="8291513" cy="499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342900" indent="-34131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1587" indent="0">
              <a:spcBef>
                <a:spcPts val="638"/>
              </a:spcBef>
              <a:buSzPct val="45000"/>
            </a:pPr>
            <a:r>
              <a:rPr lang="ru-RU" sz="2500" dirty="0">
                <a:latin typeface="Calibri" panose="020F0502020204030204" pitchFamily="34" charset="0"/>
              </a:rPr>
              <a:t>Лечение начальных стадий возрастной катаракты основано на применении различных лекарственных средств, главным образом, в виде глазных капель: </a:t>
            </a:r>
            <a:r>
              <a:rPr lang="ru-RU" sz="2500" dirty="0" err="1">
                <a:latin typeface="Calibri" panose="020F0502020204030204" pitchFamily="34" charset="0"/>
              </a:rPr>
              <a:t>квинакс</a:t>
            </a:r>
            <a:r>
              <a:rPr lang="ru-RU" sz="2500" dirty="0">
                <a:latin typeface="Calibri" panose="020F0502020204030204" pitchFamily="34" charset="0"/>
              </a:rPr>
              <a:t>, </a:t>
            </a:r>
            <a:r>
              <a:rPr lang="ru-RU" sz="2500" dirty="0" err="1">
                <a:latin typeface="Calibri" panose="020F0502020204030204" pitchFamily="34" charset="0"/>
              </a:rPr>
              <a:t>катахром</a:t>
            </a:r>
            <a:r>
              <a:rPr lang="ru-RU" sz="2500" dirty="0">
                <a:latin typeface="Calibri" panose="020F0502020204030204" pitchFamily="34" charset="0"/>
              </a:rPr>
              <a:t>, </a:t>
            </a:r>
            <a:r>
              <a:rPr lang="ru-RU" sz="2500" dirty="0" err="1">
                <a:latin typeface="Calibri" panose="020F0502020204030204" pitchFamily="34" charset="0"/>
              </a:rPr>
              <a:t>витаиодурол</a:t>
            </a:r>
            <a:r>
              <a:rPr lang="ru-RU" sz="2500" dirty="0">
                <a:latin typeface="Calibri" panose="020F0502020204030204" pitchFamily="34" charset="0"/>
              </a:rPr>
              <a:t>, </a:t>
            </a:r>
            <a:r>
              <a:rPr lang="ru-RU" sz="2500" dirty="0" err="1">
                <a:latin typeface="Calibri" panose="020F0502020204030204" pitchFamily="34" charset="0"/>
              </a:rPr>
              <a:t>витафакол</a:t>
            </a:r>
            <a:r>
              <a:rPr lang="ru-RU" sz="2500" dirty="0">
                <a:latin typeface="Calibri" panose="020F0502020204030204" pitchFamily="34" charset="0"/>
              </a:rPr>
              <a:t>, </a:t>
            </a:r>
            <a:r>
              <a:rPr lang="ru-RU" sz="2500" dirty="0" err="1">
                <a:latin typeface="Calibri" panose="020F0502020204030204" pitchFamily="34" charset="0"/>
              </a:rPr>
              <a:t>вицеин</a:t>
            </a:r>
            <a:r>
              <a:rPr lang="ru-RU" sz="2500" dirty="0">
                <a:latin typeface="Calibri" panose="020F0502020204030204" pitchFamily="34" charset="0"/>
              </a:rPr>
              <a:t> и ряд других.</a:t>
            </a:r>
            <a:br>
              <a:rPr lang="ru-RU" sz="2500" dirty="0">
                <a:latin typeface="Calibri" panose="020F0502020204030204" pitchFamily="34" charset="0"/>
              </a:rPr>
            </a:br>
            <a:r>
              <a:rPr lang="ru-RU" sz="2500" dirty="0">
                <a:latin typeface="Calibri" panose="020F0502020204030204" pitchFamily="34" charset="0"/>
              </a:rPr>
              <a:t/>
            </a:r>
            <a:br>
              <a:rPr lang="ru-RU" sz="2500" dirty="0">
                <a:latin typeface="Calibri" panose="020F0502020204030204" pitchFamily="34" charset="0"/>
              </a:rPr>
            </a:br>
            <a:r>
              <a:rPr lang="ru-RU" sz="2500" dirty="0">
                <a:latin typeface="Calibri" panose="020F0502020204030204" pitchFamily="34" charset="0"/>
              </a:rPr>
              <a:t>Известно, что применение этих средств не ведёт к рассасыванию уже образовавшихся помутнений, а в лучшем случае лишь несколько(возможно) замедляет их прогрессирование. Единственным эффективным методом излечения от катаракты является хирургическое вмешательство с удалением помутневшего хрусталика и заменой его на искусственную интраокулярную линзу.</a:t>
            </a:r>
          </a:p>
          <a:p>
            <a:pPr>
              <a:spcBef>
                <a:spcPts val="638"/>
              </a:spcBef>
            </a:pPr>
            <a:endParaRPr lang="ru-RU" sz="25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609411"/>
      </p:ext>
    </p:extLst>
  </p:cSld>
  <p:clrMapOvr>
    <a:masterClrMapping/>
  </p:clrMapOvr>
  <p:transition>
    <p:wipe dir="d"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130175"/>
            <a:ext cx="8229600" cy="1435100"/>
          </a:xfrm>
        </p:spPr>
        <p:txBody>
          <a:bodyPr/>
          <a:lstStyle/>
          <a:p>
            <a:pPr eaLnBrk="1" hangingPunct="1"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dirty="0">
                <a:solidFill>
                  <a:srgbClr val="FFFF00"/>
                </a:solidFill>
              </a:rPr>
              <a:t>Хирургическое удаление катаракты</a:t>
            </a: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3" y="1844676"/>
            <a:ext cx="5040312" cy="482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93487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277814"/>
            <a:ext cx="8229600" cy="1139825"/>
          </a:xfrm>
        </p:spPr>
        <p:txBody>
          <a:bodyPr/>
          <a:lstStyle/>
          <a:p>
            <a:pPr eaLnBrk="1" hangingPunct="1"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dirty="0" err="1">
                <a:solidFill>
                  <a:srgbClr val="FFFF00"/>
                </a:solidFill>
              </a:rPr>
              <a:t>Факоэмульсификация</a:t>
            </a:r>
            <a:endParaRPr lang="ru-RU" altLang="ru-RU" dirty="0">
              <a:solidFill>
                <a:srgbClr val="FFFF00"/>
              </a:solidFill>
            </a:endParaRPr>
          </a:p>
        </p:txBody>
      </p:sp>
      <p:sp>
        <p:nvSpPr>
          <p:cNvPr id="21506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1981200" y="1600201"/>
            <a:ext cx="8229600" cy="4530725"/>
          </a:xfr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 typeface="Times New Roman" pitchFamily="16" charset="0"/>
              <a:buNone/>
              <a:defRPr/>
            </a:pPr>
            <a:endParaRPr lang="ru-RU" altLang="ru-RU"/>
          </a:p>
        </p:txBody>
      </p:sp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1" y="1557338"/>
            <a:ext cx="7129463" cy="504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68641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277814"/>
            <a:ext cx="8229600" cy="1139825"/>
          </a:xfrm>
        </p:spPr>
        <p:txBody>
          <a:bodyPr/>
          <a:lstStyle/>
          <a:p>
            <a:pPr eaLnBrk="1" hangingPunct="1"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dirty="0">
                <a:solidFill>
                  <a:srgbClr val="FFFF00"/>
                </a:solidFill>
              </a:rPr>
              <a:t>Имплантация ИОЛ</a:t>
            </a: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1916113"/>
            <a:ext cx="7561262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65488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277814"/>
            <a:ext cx="8229600" cy="1139825"/>
          </a:xfrm>
        </p:spPr>
        <p:txBody>
          <a:bodyPr/>
          <a:lstStyle/>
          <a:p>
            <a:pPr eaLnBrk="1" hangingPunct="1"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dirty="0" err="1">
                <a:solidFill>
                  <a:srgbClr val="FFFF00"/>
                </a:solidFill>
              </a:rPr>
              <a:t>Факоэмульсификация</a:t>
            </a:r>
            <a:endParaRPr lang="ru-RU" altLang="ru-RU" dirty="0">
              <a:solidFill>
                <a:srgbClr val="FFFF00"/>
              </a:solidFill>
            </a:endParaRPr>
          </a:p>
        </p:txBody>
      </p:sp>
      <p:sp>
        <p:nvSpPr>
          <p:cNvPr id="21506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1981200" y="1600201"/>
            <a:ext cx="8229600" cy="4530725"/>
          </a:xfr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 typeface="Times New Roman" pitchFamily="16" charset="0"/>
              <a:buNone/>
              <a:defRPr/>
            </a:pPr>
            <a:endParaRPr lang="ru-RU" altLang="ru-RU"/>
          </a:p>
        </p:txBody>
      </p:sp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1" y="1557338"/>
            <a:ext cx="7129463" cy="504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6780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277814"/>
            <a:ext cx="8229600" cy="1139825"/>
          </a:xfrm>
        </p:spPr>
        <p:txBody>
          <a:bodyPr/>
          <a:lstStyle/>
          <a:p>
            <a:pPr eaLnBrk="1" hangingPunct="1"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dirty="0">
                <a:solidFill>
                  <a:srgbClr val="FFFF00"/>
                </a:solidFill>
              </a:rPr>
              <a:t>Имплантация ИОЛ</a:t>
            </a: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1916113"/>
            <a:ext cx="7561262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48325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130175"/>
            <a:ext cx="8229600" cy="1435100"/>
          </a:xfrm>
        </p:spPr>
        <p:txBody>
          <a:bodyPr/>
          <a:lstStyle/>
          <a:p>
            <a:pPr eaLnBrk="1" hangingPunct="1"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dirty="0">
                <a:solidFill>
                  <a:srgbClr val="FFFF00"/>
                </a:solidFill>
              </a:rPr>
              <a:t>Изменение положения хрусталика</a:t>
            </a:r>
          </a:p>
        </p:txBody>
      </p:sp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2349501"/>
            <a:ext cx="8208962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63482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277814"/>
            <a:ext cx="8229600" cy="1139825"/>
          </a:xfrm>
        </p:spPr>
        <p:txBody>
          <a:bodyPr/>
          <a:lstStyle/>
          <a:p>
            <a:pPr eaLnBrk="1" hangingPunct="1"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dirty="0" err="1">
                <a:solidFill>
                  <a:srgbClr val="FFFF00"/>
                </a:solidFill>
              </a:rPr>
              <a:t>Лентиконус</a:t>
            </a:r>
            <a:endParaRPr lang="ru-RU" altLang="ru-RU" dirty="0">
              <a:solidFill>
                <a:srgbClr val="FFFF00"/>
              </a:solidFill>
            </a:endParaRPr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2060575"/>
            <a:ext cx="8424862" cy="345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14264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277814"/>
            <a:ext cx="8229600" cy="1139825"/>
          </a:xfrm>
        </p:spPr>
        <p:txBody>
          <a:bodyPr/>
          <a:lstStyle/>
          <a:p>
            <a:pPr eaLnBrk="1" hangingPunct="1"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dirty="0">
                <a:solidFill>
                  <a:srgbClr val="FFFF00"/>
                </a:solidFill>
              </a:rPr>
              <a:t>Колобома хрусталика</a:t>
            </a:r>
          </a:p>
        </p:txBody>
      </p:sp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1" y="1484314"/>
            <a:ext cx="7129463" cy="511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01591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ln/>
        </p:spPr>
        <p:txBody>
          <a:bodyPr/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sz="4400" b="1">
                <a:solidFill>
                  <a:srgbClr val="006819"/>
                </a:solidFill>
              </a:rPr>
              <a:t>Заключение.</a:t>
            </a:r>
          </a:p>
        </p:txBody>
      </p:sp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1919288" y="1196976"/>
            <a:ext cx="8748712" cy="566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342900" indent="-34131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638"/>
              </a:spcBef>
              <a:buSzPct val="45000"/>
              <a:buFont typeface="Arial" panose="020B0604020202020204" pitchFamily="34" charset="0"/>
              <a:buChar char="•"/>
            </a:pPr>
            <a:r>
              <a:rPr lang="ru-RU" sz="3200" dirty="0">
                <a:latin typeface="Calibri" panose="020F0502020204030204" pitchFamily="34" charset="0"/>
              </a:rPr>
              <a:t>Из всех органов чувств человека глаз всегда признавался наилучшим даром и чудеснейшим произведением творческой силы природы. Поэты воспевали его, ораторы восхваляли, философы прославляли его как мерило, указывающее на то, к чему способны органические силы, а физики пытались подражать ему, как недостижимому образцу оптических приборов.</a:t>
            </a:r>
          </a:p>
          <a:p>
            <a:pPr algn="r">
              <a:spcBef>
                <a:spcPts val="638"/>
              </a:spcBef>
            </a:pPr>
            <a:r>
              <a:rPr lang="ru-RU" sz="3200" dirty="0">
                <a:latin typeface="Calibri" panose="020F0502020204030204" pitchFamily="34" charset="0"/>
              </a:rPr>
              <a:t> </a:t>
            </a:r>
            <a:r>
              <a:rPr lang="ru-RU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Г. Гельмгольц.</a:t>
            </a:r>
            <a:endParaRPr lang="ru-RU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948052"/>
      </p:ext>
    </p:extLst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1125539"/>
            <a:ext cx="8229600" cy="4530725"/>
          </a:xfrm>
        </p:spPr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/>
              <a:t>	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/>
              <a:t>	1. Неправильный (иррегулярный)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/>
              <a:t>	2. Правильный (регулярный)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/>
              <a:t>		2.1. простой (миопический, гиперметропический)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/>
              <a:t>		2.2. сложный (миопический, гиперметропический)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/>
              <a:t>		2.3. смешанный (миопогиперметропический)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ru-RU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Виды астигматизма:</a:t>
            </a:r>
          </a:p>
        </p:txBody>
      </p:sp>
      <p:sp>
        <p:nvSpPr>
          <p:cNvPr id="10246" name="AutoShape 6"/>
          <p:cNvSpPr>
            <a:spLocks/>
          </p:cNvSpPr>
          <p:nvPr/>
        </p:nvSpPr>
        <p:spPr bwMode="auto">
          <a:xfrm>
            <a:off x="7823201" y="2852738"/>
            <a:ext cx="288925" cy="2736850"/>
          </a:xfrm>
          <a:prstGeom prst="rightBrace">
            <a:avLst>
              <a:gd name="adj1" fmla="val 84069"/>
              <a:gd name="adj2" fmla="val 50000"/>
            </a:avLst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8364539" y="3500439"/>
            <a:ext cx="233997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sz="3200">
                <a:solidFill>
                  <a:srgbClr val="FFFFFF"/>
                </a:solidFill>
              </a:rPr>
              <a:t>прямой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sz="3200">
                <a:solidFill>
                  <a:srgbClr val="FFFFFF"/>
                </a:solidFill>
              </a:rPr>
              <a:t>обратный</a:t>
            </a:r>
          </a:p>
        </p:txBody>
      </p:sp>
    </p:spTree>
    <p:extLst>
      <p:ext uri="{BB962C8B-B14F-4D97-AF65-F5344CB8AC3E}">
        <p14:creationId xmlns:p14="http://schemas.microsoft.com/office/powerpoint/2010/main" val="145333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404813"/>
            <a:ext cx="8229600" cy="3638550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ru-RU"/>
              <a:t>		</a:t>
            </a:r>
            <a:r>
              <a:rPr lang="ru-RU" b="1"/>
              <a:t>Аккомодация глаза</a:t>
            </a:r>
            <a:r>
              <a:rPr lang="ru-RU"/>
              <a:t> (лат. – </a:t>
            </a:r>
            <a:r>
              <a:rPr lang="en-US"/>
              <a:t>accomodatio – </a:t>
            </a:r>
            <a:r>
              <a:rPr lang="ru-RU"/>
              <a:t>«приспособление») – физиологический процесс изменения преломляющей силы глаза при зрительном восприятии предметов, находящихся на различных расстояниях от него.</a:t>
            </a:r>
          </a:p>
        </p:txBody>
      </p:sp>
      <p:pic>
        <p:nvPicPr>
          <p:cNvPr id="11269" name="Picture 5" descr="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4" y="4149725"/>
            <a:ext cx="5538787" cy="242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086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>
                <a:cs typeface="Times New Roman" panose="02020603050405020304" pitchFamily="18" charset="0"/>
              </a:rPr>
              <a:t>Аккомодационные нарушения</a:t>
            </a:r>
            <a:r>
              <a:rPr lang="ru-RU" sz="3200"/>
              <a:t> 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2590800"/>
            <a:ext cx="7772400" cy="4038600"/>
          </a:xfrm>
        </p:spPr>
        <p:txBody>
          <a:bodyPr/>
          <a:lstStyle/>
          <a:p>
            <a:r>
              <a:rPr lang="ru-RU" sz="2800" b="1"/>
              <a:t>1. </a:t>
            </a:r>
            <a:r>
              <a:rPr lang="ru-RU" sz="2800" b="1">
                <a:cs typeface="Times New Roman" panose="02020603050405020304" pitchFamily="18" charset="0"/>
              </a:rPr>
              <a:t>Аккомодативная астенопия </a:t>
            </a:r>
            <a:endParaRPr lang="ru-RU" sz="2800" b="1"/>
          </a:p>
          <a:p>
            <a:r>
              <a:rPr lang="ru-RU" sz="2800" b="1"/>
              <a:t>2. </a:t>
            </a:r>
            <a:r>
              <a:rPr lang="ru-RU" sz="2800" b="1">
                <a:cs typeface="Times New Roman" panose="02020603050405020304" pitchFamily="18" charset="0"/>
              </a:rPr>
              <a:t>Спазм аккомодации</a:t>
            </a:r>
            <a:endParaRPr lang="ru-RU" sz="2800" b="1"/>
          </a:p>
          <a:p>
            <a:r>
              <a:rPr lang="ru-RU" sz="2800" b="1"/>
              <a:t>3. </a:t>
            </a:r>
            <a:r>
              <a:rPr lang="ru-RU" sz="2800" b="1">
                <a:cs typeface="Times New Roman" panose="02020603050405020304" pitchFamily="18" charset="0"/>
              </a:rPr>
              <a:t>Паралич </a:t>
            </a:r>
            <a:r>
              <a:rPr lang="ru-RU" sz="2800" b="1"/>
              <a:t>и п</a:t>
            </a:r>
            <a:r>
              <a:rPr lang="ru-RU" sz="2800" b="1">
                <a:cs typeface="Times New Roman" panose="02020603050405020304" pitchFamily="18" charset="0"/>
              </a:rPr>
              <a:t>арез</a:t>
            </a:r>
            <a:r>
              <a:rPr lang="ru-RU" sz="2800" b="1"/>
              <a:t> </a:t>
            </a:r>
            <a:r>
              <a:rPr lang="ru-RU" sz="2800" b="1">
                <a:cs typeface="Times New Roman" panose="02020603050405020304" pitchFamily="18" charset="0"/>
              </a:rPr>
              <a:t>аккомодации</a:t>
            </a:r>
          </a:p>
          <a:p>
            <a:r>
              <a:rPr lang="ru-RU" sz="2800" b="1"/>
              <a:t>4. </a:t>
            </a:r>
            <a:r>
              <a:rPr lang="ru-RU" sz="2800" b="1">
                <a:cs typeface="Times New Roman" panose="02020603050405020304" pitchFamily="18" charset="0"/>
              </a:rPr>
              <a:t>Пресбиопия</a:t>
            </a:r>
            <a:r>
              <a:rPr lang="ru-RU" sz="2800" b="1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5362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268414"/>
            <a:ext cx="8229600" cy="3024187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ru-RU"/>
              <a:t>	</a:t>
            </a:r>
            <a:r>
              <a:rPr lang="ru-RU" b="1"/>
              <a:t>Пресбиопия </a:t>
            </a:r>
            <a:r>
              <a:rPr lang="ru-RU"/>
              <a:t>(</a:t>
            </a:r>
            <a:r>
              <a:rPr lang="en-GB"/>
              <a:t>presbyopia &lt; </a:t>
            </a:r>
            <a:r>
              <a:rPr lang="ru-RU"/>
              <a:t>греч. </a:t>
            </a:r>
            <a:r>
              <a:rPr lang="en-GB"/>
              <a:t>Presbus</a:t>
            </a:r>
            <a:r>
              <a:rPr lang="ru-RU"/>
              <a:t> «старый, старший, старик»</a:t>
            </a:r>
            <a:r>
              <a:rPr lang="en-GB"/>
              <a:t> + </a:t>
            </a:r>
            <a:r>
              <a:rPr lang="ru-RU"/>
              <a:t>греч. </a:t>
            </a:r>
            <a:r>
              <a:rPr lang="en-GB"/>
              <a:t>ops, opos </a:t>
            </a:r>
            <a:r>
              <a:rPr lang="ru-RU"/>
              <a:t>«глаз, зрение») син. дальнозоркость старческая – возрастное ослабления аккомодации.</a:t>
            </a:r>
          </a:p>
        </p:txBody>
      </p:sp>
    </p:spTree>
    <p:extLst>
      <p:ext uri="{BB962C8B-B14F-4D97-AF65-F5344CB8AC3E}">
        <p14:creationId xmlns:p14="http://schemas.microsoft.com/office/powerpoint/2010/main" val="357047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3.xml><?xml version="1.0" encoding="utf-8"?>
<a:theme xmlns:a="http://schemas.openxmlformats.org/drawingml/2006/main" name="Лучи">
  <a:themeElements>
    <a:clrScheme name="Лучи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Лучи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Лучи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SimSun"/>
        <a:cs typeface=""/>
      </a:majorFont>
      <a:minorFont>
        <a:latin typeface="Verdana"/>
        <a:ea typeface="SimSun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SimSun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SimSun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536</Words>
  <Application>Microsoft Office PowerPoint</Application>
  <PresentationFormat>Широкоэкранный</PresentationFormat>
  <Paragraphs>146</Paragraphs>
  <Slides>59</Slides>
  <Notes>28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59</vt:i4>
      </vt:variant>
    </vt:vector>
  </HeadingPairs>
  <TitlesOfParts>
    <vt:vector size="75" baseType="lpstr">
      <vt:lpstr>Arial Unicode MS</vt:lpstr>
      <vt:lpstr>Microsoft YaHei</vt:lpstr>
      <vt:lpstr>SimSun</vt:lpstr>
      <vt:lpstr>Arial</vt:lpstr>
      <vt:lpstr>Calibri</vt:lpstr>
      <vt:lpstr>Calibri Light</vt:lpstr>
      <vt:lpstr>Century Gothic</vt:lpstr>
      <vt:lpstr>Times New Roman</vt:lpstr>
      <vt:lpstr>Verdana</vt:lpstr>
      <vt:lpstr>Wingdings</vt:lpstr>
      <vt:lpstr>Wingdings 3</vt:lpstr>
      <vt:lpstr>Тема Office</vt:lpstr>
      <vt:lpstr>Сектор</vt:lpstr>
      <vt:lpstr>Лучи</vt:lpstr>
      <vt:lpstr>1_Тема Office</vt:lpstr>
      <vt:lpstr>2_Тема Office</vt:lpstr>
      <vt:lpstr>Аномалии рефракции  И Болезни хрусталика</vt:lpstr>
      <vt:lpstr>Презентация PowerPoint</vt:lpstr>
      <vt:lpstr>Презентация PowerPoint</vt:lpstr>
      <vt:lpstr>Виды клинической рефракции</vt:lpstr>
      <vt:lpstr>Презентация PowerPoint</vt:lpstr>
      <vt:lpstr>Виды астигматизма:</vt:lpstr>
      <vt:lpstr>Презентация PowerPoint</vt:lpstr>
      <vt:lpstr>Аккомодационные нарушения </vt:lpstr>
      <vt:lpstr>Презентация PowerPoint</vt:lpstr>
      <vt:lpstr>Презентация PowerPoint</vt:lpstr>
      <vt:lpstr>Презентация PowerPoint</vt:lpstr>
      <vt:lpstr>Трехфакторная теория патогенеза миопии по Э.С. Аветисову (1975):</vt:lpstr>
      <vt:lpstr>Клиника близорукости   Общая симптоматология близорукости   Изменения стекловидного тела  Конусы и стафиломы  Хориоретинальные изменения Миопия и отслойка сетчатки Беременность и миопия  Прогнозирование течения миопии</vt:lpstr>
      <vt:lpstr>Презентация PowerPoint</vt:lpstr>
      <vt:lpstr>Презентация PowerPoint</vt:lpstr>
      <vt:lpstr>Презентация PowerPoint</vt:lpstr>
      <vt:lpstr>Лечение близорукости 1. Оптическая коррекция (Очки - БСПО, конт.линзы)   2. Воздействие на аккомодацию (Зрит.гимнастика, ФТЛ и инстилляции циклоплегиков)  3. Общее медикаментозное лечение миопии и ее осложнений  4. Хирургические вмешательства  Укрепление склеры – склеропластика, реваскуляризирующие операции, ППЛК    Профилактика близорукости Гигиенические и общемедицинские меры  Упражнения, выполняемые на уроках в школе  Тренировочные упражнения для цилиарной мышцы,  Офтальмоэргономические мероприятия  Занятия физической культурой и спортом при близорукости  </vt:lpstr>
      <vt:lpstr>Варианты операций укрепления склеры</vt:lpstr>
      <vt:lpstr>Презентация PowerPoint</vt:lpstr>
      <vt:lpstr>Роговичные вмешательства при миопии и миопическом астигматизме.</vt:lpstr>
      <vt:lpstr>Презентация PowerPoint</vt:lpstr>
      <vt:lpstr>Роговичные вмешательства при гиперметропии и гиперметропическом астигматизме</vt:lpstr>
      <vt:lpstr>Презентация PowerPoint</vt:lpstr>
      <vt:lpstr>Хрусталиковая рефракционная хирургия:</vt:lpstr>
      <vt:lpstr>Эксимерлазерная коррекция аномалий рефракции</vt:lpstr>
      <vt:lpstr>Презентация PowerPoint</vt:lpstr>
      <vt:lpstr>Основные рефракционные эксимерлазерные операции:</vt:lpstr>
      <vt:lpstr>Презентация PowerPoint</vt:lpstr>
      <vt:lpstr>Критерии отбора пациентов для эксимерлазерных операций:</vt:lpstr>
      <vt:lpstr>Презентация PowerPoint</vt:lpstr>
      <vt:lpstr>Анатомия хрусталика</vt:lpstr>
      <vt:lpstr>Катаракта</vt:lpstr>
      <vt:lpstr>  Симптомы катаракты  </vt:lpstr>
      <vt:lpstr>   К факторам, способствующим развитию катаракты, относятся:   </vt:lpstr>
      <vt:lpstr>  Стадии возрастной катаракты: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Классификация катаракт</vt:lpstr>
      <vt:lpstr>Форма и локализация помутнений в хрусталике</vt:lpstr>
      <vt:lpstr>Зонулярная катаракта</vt:lpstr>
      <vt:lpstr>Полярная катаракта</vt:lpstr>
      <vt:lpstr>Осложненная катаракта</vt:lpstr>
      <vt:lpstr>Врожденная катаракта</vt:lpstr>
      <vt:lpstr>Стадии развития возрастной катаракты</vt:lpstr>
      <vt:lpstr>Зрелая возрастная катаракта</vt:lpstr>
      <vt:lpstr>Консервативное лечение катаракты  </vt:lpstr>
      <vt:lpstr>Хирургическое удаление катаракты</vt:lpstr>
      <vt:lpstr>Факоэмульсификация</vt:lpstr>
      <vt:lpstr>Имплантация ИОЛ</vt:lpstr>
      <vt:lpstr>Факоэмульсификация</vt:lpstr>
      <vt:lpstr>Имплантация ИОЛ</vt:lpstr>
      <vt:lpstr>Изменение положения хрусталика</vt:lpstr>
      <vt:lpstr>Лентиконус</vt:lpstr>
      <vt:lpstr>Колобома хрусталика</vt:lpstr>
      <vt:lpstr>Заключение.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Аномалии рефракции  И Болезни хрусталика</dc:title>
  <dc:creator>Admin</dc:creator>
  <cp:lastModifiedBy>Admin</cp:lastModifiedBy>
  <cp:revision>3</cp:revision>
  <dcterms:created xsi:type="dcterms:W3CDTF">2019-03-08T17:14:59Z</dcterms:created>
  <dcterms:modified xsi:type="dcterms:W3CDTF">2019-03-08T17:42:20Z</dcterms:modified>
</cp:coreProperties>
</file>